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235C7-A359-409A-AD93-A5BBBE266E4A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F1645-131A-48B5-A606-98CB38DC54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571635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Самоанализ урока английского языка,</a:t>
            </a:r>
            <a:r>
              <a:rPr lang="ru-RU" sz="240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/>
            </a:r>
            <a:br>
              <a:rPr lang="ru-RU" sz="240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</a:br>
            <a:r>
              <a:rPr lang="ru-RU" sz="240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проведенного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в</a:t>
            </a:r>
            <a:b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</a:b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МКОУ «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Дурангинская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СОШ»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571876"/>
            <a:ext cx="6172200" cy="280304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ТЕМА УРОКА:</a:t>
            </a:r>
            <a:r>
              <a:rPr lang="en-US" sz="2800" dirty="0" err="1" smtClean="0">
                <a:solidFill>
                  <a:srgbClr val="FF0000"/>
                </a:solidFill>
              </a:rPr>
              <a:t>Colours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ru-RU" sz="2800" b="0" dirty="0" smtClean="0">
              <a:solidFill>
                <a:srgbClr val="FF0000"/>
              </a:solidFill>
            </a:endParaRPr>
          </a:p>
          <a:p>
            <a:pPr algn="r"/>
            <a:endParaRPr lang="ru-RU" b="0" dirty="0" smtClean="0">
              <a:solidFill>
                <a:srgbClr val="FF0000"/>
              </a:solidFill>
            </a:endParaRPr>
          </a:p>
          <a:p>
            <a:pPr algn="r"/>
            <a:endParaRPr lang="ru-RU" b="0" dirty="0" smtClean="0">
              <a:solidFill>
                <a:schemeClr val="tx1"/>
              </a:solidFill>
            </a:endParaRPr>
          </a:p>
          <a:p>
            <a:pPr algn="r"/>
            <a:endParaRPr lang="ru-RU" b="0" dirty="0" smtClean="0">
              <a:solidFill>
                <a:schemeClr val="tx1"/>
              </a:solidFill>
            </a:endParaRPr>
          </a:p>
          <a:p>
            <a:pPr algn="r"/>
            <a:endParaRPr lang="ru-RU" b="0" dirty="0" smtClean="0">
              <a:solidFill>
                <a:schemeClr val="tx1"/>
              </a:solidFill>
            </a:endParaRPr>
          </a:p>
          <a:p>
            <a:pPr algn="r"/>
            <a:endParaRPr lang="ru-RU" b="0" dirty="0" smtClean="0">
              <a:solidFill>
                <a:schemeClr val="tx1"/>
              </a:solidFill>
            </a:endParaRPr>
          </a:p>
          <a:p>
            <a:pPr algn="r"/>
            <a:r>
              <a:rPr lang="ru-RU" b="0" dirty="0" smtClean="0">
                <a:solidFill>
                  <a:schemeClr val="tx1"/>
                </a:solidFill>
              </a:rPr>
              <a:t>Провела : </a:t>
            </a:r>
            <a:r>
              <a:rPr lang="ru-RU" b="0" dirty="0" err="1" smtClean="0">
                <a:solidFill>
                  <a:schemeClr val="tx1"/>
                </a:solidFill>
              </a:rPr>
              <a:t>Дадаева</a:t>
            </a:r>
            <a:r>
              <a:rPr lang="ru-RU" b="0" dirty="0" smtClean="0">
                <a:solidFill>
                  <a:schemeClr val="tx1"/>
                </a:solidFill>
              </a:rPr>
              <a:t> .Х.Т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071942"/>
            <a:ext cx="371477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28802"/>
            <a:ext cx="7467600" cy="3071834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chemeClr val="tx1"/>
                </a:solidFill>
                <a:latin typeface="Gabriola" pitchFamily="82" charset="0"/>
              </a:rPr>
              <a:t>Считаю , что урок достиг цели результативен, т.к. учащиеся  активно, с интересом и правильно выполняли задания. Задачи урока реализованы в полном объеме.</a:t>
            </a:r>
            <a:endParaRPr lang="ru-RU" sz="3600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014" y="642918"/>
            <a:ext cx="8083513" cy="64574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T</a:t>
            </a:r>
            <a:r>
              <a:rPr lang="en-US" sz="4000" b="1" dirty="0" smtClean="0">
                <a:solidFill>
                  <a:srgbClr val="FF0000"/>
                </a:solidFill>
              </a:rPr>
              <a:t>h</a:t>
            </a:r>
            <a:r>
              <a:rPr lang="en-US" sz="4000" b="1" dirty="0" smtClean="0"/>
              <a:t>a</a:t>
            </a:r>
            <a:r>
              <a:rPr lang="en-US" sz="4000" b="1" dirty="0" smtClean="0">
                <a:solidFill>
                  <a:srgbClr val="66FF66"/>
                </a:solidFill>
              </a:rPr>
              <a:t>n</a:t>
            </a:r>
            <a:r>
              <a:rPr lang="en-US" sz="4000" b="1" dirty="0" smtClean="0">
                <a:solidFill>
                  <a:srgbClr val="006600"/>
                </a:solidFill>
              </a:rPr>
              <a:t>k</a:t>
            </a:r>
            <a:r>
              <a:rPr lang="ru-RU" sz="4000" b="1" dirty="0" smtClean="0">
                <a:solidFill>
                  <a:srgbClr val="006600"/>
                </a:solidFill>
              </a:rPr>
              <a:t> 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0000FF"/>
                </a:solidFill>
              </a:rPr>
              <a:t>y</a:t>
            </a:r>
            <a:r>
              <a:rPr lang="en-US" sz="4000" b="1" dirty="0" smtClean="0">
                <a:solidFill>
                  <a:srgbClr val="FF9900"/>
                </a:solidFill>
              </a:rPr>
              <a:t>o</a:t>
            </a:r>
            <a:r>
              <a:rPr lang="en-US" sz="4000" b="1" dirty="0" smtClean="0">
                <a:solidFill>
                  <a:srgbClr val="66FF66"/>
                </a:solidFill>
              </a:rPr>
              <a:t>u</a:t>
            </a:r>
            <a:r>
              <a:rPr lang="ru-RU" sz="4000" b="1" dirty="0" smtClean="0">
                <a:solidFill>
                  <a:srgbClr val="66FF66"/>
                </a:solidFill>
              </a:rPr>
              <a:t> </a:t>
            </a:r>
            <a:r>
              <a:rPr lang="en-US" sz="4000" b="1" dirty="0" smtClean="0"/>
              <a:t> v</a:t>
            </a:r>
            <a:r>
              <a:rPr lang="en-US" sz="4000" b="1" dirty="0" smtClean="0">
                <a:solidFill>
                  <a:srgbClr val="006600"/>
                </a:solidFill>
              </a:rPr>
              <a:t>e</a:t>
            </a:r>
            <a:r>
              <a:rPr lang="en-US" sz="4000" b="1" dirty="0" smtClean="0">
                <a:solidFill>
                  <a:srgbClr val="66FF66"/>
                </a:solidFill>
              </a:rPr>
              <a:t>r</a:t>
            </a:r>
            <a:r>
              <a:rPr lang="en-US" sz="4000" b="1" dirty="0" smtClean="0"/>
              <a:t>y</a:t>
            </a:r>
            <a:r>
              <a:rPr lang="ru-RU" sz="4000" b="1" dirty="0" smtClean="0"/>
              <a:t>  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0000FF"/>
                </a:solidFill>
              </a:rPr>
              <a:t>m</a:t>
            </a:r>
            <a:r>
              <a:rPr lang="en-US" sz="4000" b="1" dirty="0" smtClean="0">
                <a:solidFill>
                  <a:srgbClr val="FF9900"/>
                </a:solidFill>
              </a:rPr>
              <a:t>u</a:t>
            </a:r>
            <a:r>
              <a:rPr lang="en-US" sz="4000" b="1" dirty="0" smtClean="0"/>
              <a:t>c</a:t>
            </a:r>
            <a:r>
              <a:rPr lang="en-US" sz="4000" b="1" dirty="0" smtClean="0">
                <a:solidFill>
                  <a:srgbClr val="FF0000"/>
                </a:solidFill>
              </a:rPr>
              <a:t>h</a:t>
            </a:r>
            <a:r>
              <a:rPr lang="en-US" sz="4000" b="1" dirty="0" smtClean="0"/>
              <a:t>.</a:t>
            </a:r>
            <a:endParaRPr lang="en-US" sz="4000" b="1" dirty="0"/>
          </a:p>
        </p:txBody>
      </p:sp>
      <p:pic>
        <p:nvPicPr>
          <p:cNvPr id="4" name="Picture 5" descr="72074859_58719593_8e6ab57d5f6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000240"/>
            <a:ext cx="4209758" cy="422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72074859_58719593_8e6ab57d5f6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89513" y="928670"/>
            <a:ext cx="4154487" cy="4167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572000" y="5286257"/>
            <a:ext cx="386238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small" dirty="0" smtClean="0">
                <a:solidFill>
                  <a:srgbClr val="0000FF"/>
                </a:solidFill>
                <a:ea typeface="+mj-ea"/>
                <a:cs typeface="+mj-cs"/>
              </a:rPr>
              <a:t>Good bye!</a:t>
            </a:r>
            <a:r>
              <a:rPr lang="ru-RU" sz="4000" b="1" cap="small" dirty="0" smtClean="0">
                <a:solidFill>
                  <a:srgbClr val="0000FF"/>
                </a:solidFill>
                <a:ea typeface="+mj-ea"/>
                <a:cs typeface="+mj-cs"/>
              </a:rPr>
              <a:t/>
            </a:r>
            <a:br>
              <a:rPr lang="ru-RU" sz="4000" b="1" cap="small" dirty="0" smtClean="0">
                <a:solidFill>
                  <a:srgbClr val="0000FF"/>
                </a:solidFill>
                <a:ea typeface="+mj-ea"/>
                <a:cs typeface="+mj-cs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572528" cy="571504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3"/>
                </a:solidFill>
              </a:rPr>
              <a:t>Актуальность </a:t>
            </a:r>
            <a:r>
              <a:rPr lang="ru-RU" sz="2800" dirty="0" smtClean="0">
                <a:solidFill>
                  <a:schemeClr val="tx1"/>
                </a:solidFill>
              </a:rPr>
              <a:t>– с истоков культуры человек стремился овладеть способностью цвета влиять на душевное состояние и использовал цвет в целях создание комфортной среды обитания и искусственного воссоздания реальности в изображениях . </a:t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736"/>
            <a:ext cx="7467600" cy="3143272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chemeClr val="accent3"/>
                </a:solidFill>
                <a:latin typeface="Gabriola" pitchFamily="82" charset="0"/>
                <a:cs typeface="FreesiaUPC" pitchFamily="34" charset="-34"/>
              </a:rPr>
              <a:t>Цели урока</a:t>
            </a:r>
            <a:r>
              <a:rPr lang="ru-RU" b="1" i="1" dirty="0" smtClean="0">
                <a:solidFill>
                  <a:schemeClr val="accent3"/>
                </a:solidFill>
                <a:latin typeface="Gabriola" pitchFamily="82" charset="0"/>
                <a:cs typeface="FreesiaUPC" pitchFamily="34" charset="-34"/>
              </a:rPr>
              <a:t>: </a:t>
            </a:r>
            <a:r>
              <a:rPr lang="ru-RU" sz="4400" i="1" dirty="0" smtClean="0">
                <a:solidFill>
                  <a:schemeClr val="tx1"/>
                </a:solidFill>
                <a:latin typeface="Gabriola" pitchFamily="82" charset="0"/>
                <a:cs typeface="FreesiaUPC" pitchFamily="34" charset="-34"/>
              </a:rPr>
              <a:t>развитие способности к непроизвольному вниманию , к распределению внимания   развитие зрительной и слуховой памяти.</a:t>
            </a:r>
            <a:endParaRPr lang="ru-RU" i="1" dirty="0">
              <a:solidFill>
                <a:schemeClr val="tx1"/>
              </a:solidFill>
              <a:latin typeface="Gabriola" pitchFamily="82" charset="0"/>
              <a:cs typeface="FreesiaUPC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26196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Gabriola" pitchFamily="82" charset="0"/>
              </a:rPr>
              <a:t> </a:t>
            </a:r>
            <a:r>
              <a:rPr lang="ru-RU" sz="2200" b="1" i="1" dirty="0" smtClean="0">
                <a:solidFill>
                  <a:schemeClr val="accent3"/>
                </a:solidFill>
                <a:latin typeface="Gabriola" pitchFamily="82" charset="0"/>
              </a:rPr>
              <a:t>Личностные: </a:t>
            </a:r>
            <a:r>
              <a:rPr lang="ru-RU" sz="2200" dirty="0" smtClean="0">
                <a:latin typeface="Gabriola" pitchFamily="82" charset="0"/>
              </a:rPr>
              <a:t/>
            </a:r>
            <a:br>
              <a:rPr lang="ru-RU" sz="2200" dirty="0" smtClean="0"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знакомство с миром зарубежных сверстников с использованием средств изучаемого иностранного языка;</a:t>
            </a:r>
            <a: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формирование уважительного отношения к культуре других народов; </a:t>
            </a:r>
            <a:r>
              <a:rPr lang="ru-RU" sz="2200" dirty="0" smtClean="0">
                <a:latin typeface="Gabriola" pitchFamily="82" charset="0"/>
              </a:rPr>
              <a:t/>
            </a:r>
            <a:br>
              <a:rPr lang="ru-RU" sz="2200" dirty="0" smtClean="0">
                <a:latin typeface="Gabriola" pitchFamily="82" charset="0"/>
              </a:rPr>
            </a:br>
            <a:r>
              <a:rPr lang="ru-RU" sz="2200" b="1" i="1" dirty="0" err="1" smtClean="0">
                <a:solidFill>
                  <a:schemeClr val="accent3"/>
                </a:solidFill>
                <a:latin typeface="Gabriola" pitchFamily="82" charset="0"/>
              </a:rPr>
              <a:t>Метапредметные</a:t>
            </a:r>
            <a:r>
              <a:rPr lang="ru-RU" sz="2200" b="1" i="1" dirty="0" smtClean="0">
                <a:solidFill>
                  <a:schemeClr val="accent3"/>
                </a:solidFill>
                <a:latin typeface="Gabriola" pitchFamily="82" charset="0"/>
              </a:rPr>
              <a:t>: </a:t>
            </a:r>
            <a:r>
              <a:rPr lang="ru-RU" sz="2200" dirty="0" smtClean="0">
                <a:latin typeface="Gabriola" pitchFamily="82" charset="0"/>
              </a:rPr>
              <a:t/>
            </a:r>
            <a:br>
              <a:rPr lang="ru-RU" sz="2200" dirty="0" smtClean="0"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развитие коммуникативных способностей школьника;</a:t>
            </a:r>
            <a: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 расширение общего лингвистического кругозора младшего школьника; </a:t>
            </a:r>
            <a: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развитие познавательной, эмоциональной и волевой сфер младшего школьника;</a:t>
            </a:r>
            <a: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 формирование мотивации к изучению иностранного языка; </a:t>
            </a:r>
            <a: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Gabriola" pitchFamily="82" charset="0"/>
              </a:rPr>
              <a:t>усвоение обще-учебных умений и универсальных познавательных действий, к которым относится извлечение информации из материалов на печатных носителях.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5786478"/>
          </a:xfrm>
        </p:spPr>
        <p:txBody>
          <a:bodyPr>
            <a:normAutofit/>
          </a:bodyPr>
          <a:lstStyle/>
          <a:p>
            <a:r>
              <a:rPr lang="ru-RU" i="1" dirty="0" smtClean="0"/>
              <a:t> </a:t>
            </a:r>
            <a:r>
              <a:rPr lang="ru-RU" sz="2400" b="1" i="1" dirty="0" smtClean="0">
                <a:solidFill>
                  <a:schemeClr val="accent3"/>
                </a:solidFill>
                <a:latin typeface="Gabriola" pitchFamily="82" charset="0"/>
              </a:rPr>
              <a:t>Предметные</a:t>
            </a:r>
            <a:r>
              <a:rPr lang="ru-RU" sz="2400" i="1" dirty="0" smtClean="0">
                <a:solidFill>
                  <a:schemeClr val="accent3"/>
                </a:solidFill>
                <a:latin typeface="Gabriola" pitchFamily="82" charset="0"/>
              </a:rPr>
              <a:t>: </a:t>
            </a:r>
            <a:r>
              <a:rPr lang="ru-RU" sz="2400" dirty="0" smtClean="0">
                <a:latin typeface="Gabriola" pitchFamily="82" charset="0"/>
              </a:rPr>
              <a:t/>
            </a:r>
            <a:br>
              <a:rPr lang="ru-RU" sz="2400" dirty="0" smtClean="0"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В говорении ученик научится вести и поддерживать элементарный диалог приветствия-прощания. </a:t>
            </a:r>
            <a: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В </a:t>
            </a:r>
            <a:r>
              <a:rPr lang="ru-RU" sz="2400" i="1" dirty="0" err="1" smtClean="0">
                <a:solidFill>
                  <a:schemeClr val="tx1"/>
                </a:solidFill>
                <a:latin typeface="Gabriola" pitchFamily="82" charset="0"/>
              </a:rPr>
              <a:t>аудировании</a:t>
            </a: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 ученик получит возможность научиться понимать на слух речь учителя по ведению урока; выказывания одноклассников. </a:t>
            </a:r>
            <a: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В чтении ученик получит возможность научиться читать текст с извлечением необходимой информации.</a:t>
            </a:r>
            <a: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В письме ученик научится писать лексические </a:t>
            </a:r>
            <a:r>
              <a:rPr lang="ru-RU" sz="2400" i="1" dirty="0" smtClean="0">
                <a:latin typeface="Gabriola" pitchFamily="82" charset="0"/>
              </a:rPr>
              <a:t>единицы. </a:t>
            </a:r>
            <a:r>
              <a:rPr lang="ru-RU" sz="2400" dirty="0" smtClean="0">
                <a:latin typeface="Gabriola" pitchFamily="82" charset="0"/>
              </a:rPr>
              <a:t/>
            </a:r>
            <a:br>
              <a:rPr lang="ru-RU" sz="2400" dirty="0" smtClean="0">
                <a:latin typeface="Gabriola" pitchFamily="82" charset="0"/>
              </a:rPr>
            </a:br>
            <a:r>
              <a:rPr lang="ru-RU" sz="2400" b="1" i="1" dirty="0" smtClean="0">
                <a:solidFill>
                  <a:schemeClr val="accent3"/>
                </a:solidFill>
                <a:latin typeface="Gabriola" pitchFamily="82" charset="0"/>
              </a:rPr>
              <a:t>Лексическая сторона речи</a:t>
            </a:r>
            <a:r>
              <a:rPr lang="ru-RU" sz="2400" i="1" dirty="0" smtClean="0">
                <a:solidFill>
                  <a:schemeClr val="accent3"/>
                </a:solidFill>
                <a:latin typeface="Gabriola" pitchFamily="82" charset="0"/>
              </a:rPr>
              <a:t>. </a:t>
            </a:r>
            <a:r>
              <a:rPr lang="ru-RU" sz="2400" dirty="0" smtClean="0">
                <a:solidFill>
                  <a:schemeClr val="accent3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accent3"/>
                </a:solidFill>
                <a:latin typeface="Gabriola" pitchFamily="82" charset="0"/>
              </a:rPr>
            </a:br>
            <a:r>
              <a:rPr lang="ru-RU" sz="2400" b="1" i="1" dirty="0" smtClean="0">
                <a:solidFill>
                  <a:schemeClr val="accent3"/>
                </a:solidFill>
                <a:latin typeface="Gabriola" pitchFamily="82" charset="0"/>
              </a:rPr>
              <a:t>Ученик научится</a:t>
            </a:r>
            <a:r>
              <a:rPr lang="ru-RU" sz="2400" i="1" dirty="0" smtClean="0">
                <a:solidFill>
                  <a:schemeClr val="accent3"/>
                </a:solidFill>
                <a:latin typeface="Gabriola" pitchFamily="82" charset="0"/>
              </a:rPr>
              <a:t>:  </a:t>
            </a: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понимать значение лексических единиц в письменном тексте по теме «Цвета»; использовать в речи лексические единицы, обслуживающие ситуации общения по теме «Цвета» в соответствии с коммуникативной задачей. </a:t>
            </a:r>
            <a:r>
              <a:rPr lang="ru-RU" sz="27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Gabriola" pitchFamily="82" charset="0"/>
              </a:rPr>
            </a:br>
            <a:endParaRPr lang="ru-RU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440246"/>
          </a:xfrm>
        </p:spPr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chemeClr val="accent3"/>
                </a:solidFill>
                <a:latin typeface="Gabriola" pitchFamily="82" charset="0"/>
              </a:rPr>
              <a:t>Оснащение урока</a:t>
            </a:r>
            <a:r>
              <a:rPr lang="ru-RU" dirty="0" smtClean="0">
                <a:latin typeface="Gabriola" pitchFamily="82" charset="0"/>
              </a:rPr>
              <a:t/>
            </a:r>
            <a:br>
              <a:rPr lang="ru-RU" dirty="0" smtClean="0">
                <a:latin typeface="Gabriola" pitchFamily="82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Цветные иллюстрированные картинки к уроку</a:t>
            </a:r>
            <a:r>
              <a:rPr lang="ru-RU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Дополнительные задания по теме « </a:t>
            </a:r>
            <a:r>
              <a:rPr lang="en-US" i="1" dirty="0" err="1" smtClean="0">
                <a:solidFill>
                  <a:schemeClr val="tx1"/>
                </a:solidFill>
                <a:latin typeface="Gabriola" pitchFamily="82" charset="0"/>
              </a:rPr>
              <a:t>Colours</a:t>
            </a: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ТСО ( компьютер )</a:t>
            </a:r>
            <a:r>
              <a:rPr lang="ru-RU" dirty="0" smtClean="0">
                <a:latin typeface="Gabriola" pitchFamily="82" charset="0"/>
              </a:rPr>
              <a:t/>
            </a:r>
            <a:br>
              <a:rPr lang="ru-RU" dirty="0" smtClean="0">
                <a:latin typeface="Gabriola" pitchFamily="82" charset="0"/>
              </a:rPr>
            </a:br>
            <a:r>
              <a:rPr lang="ru-RU" b="1" i="1" dirty="0" smtClean="0">
                <a:solidFill>
                  <a:schemeClr val="accent3"/>
                </a:solidFill>
                <a:latin typeface="Gabriola" pitchFamily="82" charset="0"/>
              </a:rPr>
              <a:t>Оборудование:</a:t>
            </a:r>
            <a:r>
              <a:rPr lang="ru-RU" i="1" dirty="0" smtClean="0">
                <a:solidFill>
                  <a:schemeClr val="accent3"/>
                </a:solidFill>
                <a:latin typeface="Gabriola" pitchFamily="82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учебник “</a:t>
            </a:r>
            <a:r>
              <a:rPr lang="en-US" i="1" dirty="0" smtClean="0">
                <a:solidFill>
                  <a:schemeClr val="tx1"/>
                </a:solidFill>
                <a:latin typeface="Gabriola" pitchFamily="82" charset="0"/>
              </a:rPr>
              <a:t>Rainbow English</a:t>
            </a: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 3”,О.В. Афанасьева, И.В. Михеева.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511684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На данном уроке решалась ряд задач – изучение нового  материала ,его закрепление, повторение и проверка знаний.</a:t>
            </a:r>
            <a: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Цели урока были достигнуты благодаря использованию  различных форм работы на уроке, взаимосвязи элементов урока.</a:t>
            </a:r>
            <a: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На уроке применялись различные методы обучения: наглядные ,ролевые игры, проводилось  обучения  </a:t>
            </a:r>
            <a:r>
              <a:rPr lang="ru-RU" sz="2400" i="1" dirty="0" err="1" smtClean="0">
                <a:solidFill>
                  <a:schemeClr val="tx1"/>
                </a:solidFill>
                <a:latin typeface="Gabriola" pitchFamily="82" charset="0"/>
              </a:rPr>
              <a:t>аудированию</a:t>
            </a: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  и чтению велась работа по учебнику ,работа в парах.</a:t>
            </a:r>
            <a: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sz="2400" i="1" dirty="0" smtClean="0">
                <a:solidFill>
                  <a:schemeClr val="tx1"/>
                </a:solidFill>
                <a:latin typeface="Gabriola" pitchFamily="82" charset="0"/>
              </a:rPr>
              <a:t>Структурные элементы урока взаимосвязаны, осуществлялся логичный переход от одного этапа к другому.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7467600" cy="4357718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На уроке целесообразно использовались наглядные пособия, дидактический материал, презентация, что способствовали активизации познавательной деятельности учащихся, формированию интереса к изучению материала темы.</a:t>
            </a:r>
            <a:r>
              <a:rPr lang="ru-RU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Использование ролевой игры способствует развитию речи, </a:t>
            </a:r>
            <a:r>
              <a:rPr lang="ru-RU" i="1" dirty="0" err="1" smtClean="0">
                <a:solidFill>
                  <a:schemeClr val="tx1"/>
                </a:solidFill>
                <a:latin typeface="Gabriola" pitchFamily="82" charset="0"/>
              </a:rPr>
              <a:t>коммуникативности</a:t>
            </a: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 ,развитию  памяти, развитию памяти, умению общаться.</a:t>
            </a:r>
            <a:endParaRPr lang="ru-RU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7467600" cy="4429156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Хотя в течение урока использовались наглядности, ролевые игры и другие элементы занимательности дети вели себя чуть-чуть скованно, что можно объяснить съемкой урока на камеру.</a:t>
            </a:r>
            <a:r>
              <a:rPr lang="ru-RU" dirty="0" smtClean="0">
                <a:solidFill>
                  <a:schemeClr val="tx1"/>
                </a:solidFill>
                <a:latin typeface="Gabriola" pitchFamily="82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Gabriola" pitchFamily="82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Gabriola" pitchFamily="82" charset="0"/>
              </a:rPr>
              <a:t>Тема урока оптимален. Плотность урока достаточная. Атмосфера на уроке была доброжелательная, удалось создать положительный эмоциональный  фон.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177</Words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Самоанализ урока английского языка, проведенного в  МКОУ «Дурангинская СОШ»</vt:lpstr>
      <vt:lpstr>Актуальность – с истоков культуры человек стремился овладеть способностью цвета влиять на душевное состояние и использовал цвет в целях создание комфортной среды обитания и искусственного воссоздания реальности в изображениях .  </vt:lpstr>
      <vt:lpstr>Цели урока: развитие способности к непроизвольному вниманию , к распределению внимания   развитие зрительной и слуховой памяти.</vt:lpstr>
      <vt:lpstr> Личностные:  знакомство с миром зарубежных сверстников с использованием средств изучаемого иностранного языка; формирование уважительного отношения к культуре других народов;  Метапредметные:  развитие коммуникативных способностей школьника;  расширение общего лингвистического кругозора младшего школьника;  развитие познавательной, эмоциональной и волевой сфер младшего школьника;  формирование мотивации к изучению иностранного языка;  усвоение обще-учебных умений и универсальных познавательных действий, к которым относится извлечение информации из материалов на печатных носителях. </vt:lpstr>
      <vt:lpstr> Предметные:  В говорении ученик научится вести и поддерживать элементарный диалог приветствия-прощания.  В аудировании ученик получит возможность научиться понимать на слух речь учителя по ведению урока; выказывания одноклассников.  В чтении ученик получит возможность научиться читать текст с извлечением необходимой информации. В письме ученик научится писать лексические единицы.  Лексическая сторона речи.  Ученик научится:  понимать значение лексических единиц в письменном тексте по теме «Цвета»; использовать в речи лексические единицы, обслуживающие ситуации общения по теме «Цвета» в соответствии с коммуникативной задачей.  </vt:lpstr>
      <vt:lpstr>Оснащение урока Цветные иллюстрированные картинки к уроку Дополнительные задания по теме « Colours» ТСО ( компьютер ) Оборудование: учебник “Rainbow English 3”,О.В. Афанасьева, И.В. Михеева.   </vt:lpstr>
      <vt:lpstr>На данном уроке решалась ряд задач – изучение нового  материала ,его закрепление, повторение и проверка знаний. Цели урока были достигнуты благодаря использованию  различных форм работы на уроке, взаимосвязи элементов урока. На уроке применялись различные методы обучения: наглядные ,ролевые игры, проводилось  обучения  аудированию  и чтению велась работа по учебнику ,работа в парах. Структурные элементы урока взаимосвязаны, осуществлялся логичный переход от одного этапа к другому. </vt:lpstr>
      <vt:lpstr>На уроке целесообразно использовались наглядные пособия, дидактический материал, презентация, что способствовали активизации познавательной деятельности учащихся, формированию интереса к изучению материала темы. Использование ролевой игры способствует развитию речи, коммуникативности ,развитию  памяти, развитию памяти, умению общаться.</vt:lpstr>
      <vt:lpstr>Хотя в течение урока использовались наглядности, ролевые игры и другие элементы занимательности дети вели себя чуть-чуть скованно, что можно объяснить съемкой урока на камеру. Тема урока оптимален. Плотность урока достаточная. Атмосфера на уроке была доброжелательная, удалось создать положительный эмоциональный  фон. </vt:lpstr>
      <vt:lpstr>Считаю , что урок достиг цели результативен, т.к. учащиеся  активно, с интересом и правильно выполняли задания. Задачи урока реализованы в полном объеме.</vt:lpstr>
      <vt:lpstr>Thank  you  very   much.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Самоанализ урока английского языка, проведенного 24.10.2017г в МКОУ «Дурангинская СОШ»</dc:title>
  <dc:creator>kelttt05</dc:creator>
  <cp:lastModifiedBy>kelttt05</cp:lastModifiedBy>
  <cp:revision>9</cp:revision>
  <dcterms:created xsi:type="dcterms:W3CDTF">2017-10-24T16:47:44Z</dcterms:created>
  <dcterms:modified xsi:type="dcterms:W3CDTF">2018-05-03T12:38:09Z</dcterms:modified>
</cp:coreProperties>
</file>