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308" r:id="rId3"/>
    <p:sldId id="294" r:id="rId4"/>
    <p:sldId id="269" r:id="rId5"/>
    <p:sldId id="298" r:id="rId6"/>
    <p:sldId id="299" r:id="rId7"/>
    <p:sldId id="300" r:id="rId8"/>
    <p:sldId id="301" r:id="rId9"/>
    <p:sldId id="302" r:id="rId10"/>
    <p:sldId id="303" r:id="rId11"/>
    <p:sldId id="304" r:id="rId12"/>
    <p:sldId id="310" r:id="rId13"/>
    <p:sldId id="311" r:id="rId14"/>
    <p:sldId id="312" r:id="rId15"/>
    <p:sldId id="316" r:id="rId16"/>
    <p:sldId id="315" r:id="rId17"/>
    <p:sldId id="317" r:id="rId18"/>
    <p:sldId id="318" r:id="rId19"/>
    <p:sldId id="321" r:id="rId20"/>
    <p:sldId id="320" r:id="rId21"/>
    <p:sldId id="292" r:id="rId22"/>
    <p:sldId id="291" r:id="rId2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0000"/>
    <a:srgbClr val="0000CC"/>
    <a:srgbClr val="0033CC"/>
    <a:srgbClr val="C10714"/>
    <a:srgbClr val="FF3F3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FF6D1D-782B-45CE-89F1-F9E1D2290C0A}" type="datetimeFigureOut">
              <a:rPr lang="ru-RU"/>
              <a:pPr>
                <a:defRPr/>
              </a:pPr>
              <a:t>12.09.2017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003288-6E00-464C-8075-4C174438C3C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CEC1A7-C28C-478E-A9FF-CD816A504040}" type="datetimeFigureOut">
              <a:rPr lang="ru-RU"/>
              <a:pPr>
                <a:defRPr/>
              </a:pPr>
              <a:t>12.09.2017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C1100D-DF46-41A3-A003-B990172859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4E4E64-C016-4D05-904A-0DEB40B8C80C}" type="datetimeFigureOut">
              <a:rPr lang="ru-RU"/>
              <a:pPr>
                <a:defRPr/>
              </a:pPr>
              <a:t>12.09.2017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A5EC9C-342C-445B-A9B7-E089A69DA4B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A205F4-4F73-49CF-934F-E45910491CD5}" type="datetimeFigureOut">
              <a:rPr lang="ru-RU"/>
              <a:pPr>
                <a:defRPr/>
              </a:pPr>
              <a:t>12.09.2017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D121C1-3AD7-4F3B-B5AB-CB89FEECA7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3D4C77-01DB-4680-84E7-D4AEDD0113C7}" type="datetimeFigureOut">
              <a:rPr lang="ru-RU"/>
              <a:pPr>
                <a:defRPr/>
              </a:pPr>
              <a:t>12.09.2017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62E900-7073-411E-9F49-33DEB29060D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2AEA8C-023E-4BEE-A7D4-969BB4715565}" type="datetimeFigureOut">
              <a:rPr lang="ru-RU"/>
              <a:pPr>
                <a:defRPr/>
              </a:pPr>
              <a:t>12.09.2017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6B4522-95A8-4DC5-99BE-8C794F8582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686022-5F93-4B1A-8E9F-CE0789C31B8B}" type="datetimeFigureOut">
              <a:rPr lang="ru-RU"/>
              <a:pPr>
                <a:defRPr/>
              </a:pPr>
              <a:t>12.09.2017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A44BCB-6A00-4670-B62A-DDE9FC62AE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54363C-2918-43C0-84E5-86526F0C7552}" type="datetimeFigureOut">
              <a:rPr lang="ru-RU"/>
              <a:pPr>
                <a:defRPr/>
              </a:pPr>
              <a:t>12.09.2017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6369B8-D79A-4BAF-B8F0-81DEAE4010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7D5F46-3F32-4C3D-8723-48BE24823F1E}" type="datetimeFigureOut">
              <a:rPr lang="ru-RU"/>
              <a:pPr>
                <a:defRPr/>
              </a:pPr>
              <a:t>12.09.2017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106BFA-04A0-4B07-BD3B-2A8FF134B5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4F668E-08D6-4745-AE80-671CD084C0EA}" type="datetimeFigureOut">
              <a:rPr lang="ru-RU"/>
              <a:pPr>
                <a:defRPr/>
              </a:pPr>
              <a:t>12.09.2017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C6A114-6F7A-4627-81DF-12DEFBAD74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5EB43E-74C1-4968-B281-64239EF2EBDD}" type="datetimeFigureOut">
              <a:rPr lang="ru-RU"/>
              <a:pPr>
                <a:defRPr/>
              </a:pPr>
              <a:t>12.09.2017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677A14-E66B-4212-9FAA-BAD4B9BD1D1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CFDFA5E-545C-4490-8BA6-C1FD3BA14D0B}" type="datetimeFigureOut">
              <a:rPr lang="ru-RU"/>
              <a:pPr>
                <a:defRPr/>
              </a:pPr>
              <a:t>12.09.2017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7B2ACA9-24BE-4182-B681-C52FDB6BEB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Schoolbook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Schoolbook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Schoolbook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Schoolbook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Schoolbook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Schoolbook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Schoolbook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Schoolbook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85720" y="857232"/>
            <a:ext cx="8569325" cy="3600450"/>
          </a:xfrm>
        </p:spPr>
        <p:txBody>
          <a:bodyPr/>
          <a:lstStyle/>
          <a:p>
            <a:pPr eaLnBrk="1" hangingPunct="1"/>
            <a:r>
              <a:rPr lang="en-US" sz="4000" b="1" dirty="0" smtClean="0">
                <a:solidFill>
                  <a:srgbClr val="00B050"/>
                </a:solidFill>
              </a:rPr>
              <a:t/>
            </a:r>
            <a:br>
              <a:rPr lang="en-US" sz="4000" b="1" dirty="0" smtClean="0">
                <a:solidFill>
                  <a:srgbClr val="00B050"/>
                </a:solidFill>
              </a:rPr>
            </a:br>
            <a:r>
              <a:rPr lang="en-US" sz="4000" dirty="0" smtClean="0"/>
              <a:t/>
            </a:r>
            <a:br>
              <a:rPr lang="en-US" sz="4000" dirty="0" smtClean="0"/>
            </a:br>
            <a:endParaRPr lang="ru-RU" sz="4000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357158" y="3500438"/>
            <a:ext cx="628652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Подготовлена учителем </a:t>
            </a:r>
            <a:b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2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Дурангинская</a:t>
            </a:r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СОШ»</a:t>
            </a:r>
          </a:p>
          <a:p>
            <a:r>
              <a:rPr lang="ru-RU" sz="32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Дадаевой</a:t>
            </a:r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Хадижат</a:t>
            </a:r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i="1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214414" y="714356"/>
            <a:ext cx="614366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72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Unit 2</a:t>
            </a:r>
          </a:p>
          <a:p>
            <a:r>
              <a:rPr lang="en-US" sz="7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Step</a:t>
            </a:r>
            <a:r>
              <a:rPr lang="ru-RU" sz="7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2</a:t>
            </a:r>
            <a:endParaRPr lang="ru-RU" sz="7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5743050.gif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85918" y="642918"/>
            <a:ext cx="4143399" cy="457203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boychenko-5-kl-8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85852" y="1714488"/>
            <a:ext cx="5235154" cy="31158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14282" y="428604"/>
          <a:ext cx="8501122" cy="508349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250561"/>
                <a:gridCol w="4250561"/>
              </a:tblGrid>
              <a:tr h="811563">
                <a:tc>
                  <a:txBody>
                    <a:bodyPr/>
                    <a:lstStyle/>
                    <a:p>
                      <a:pPr algn="ctr"/>
                      <a:r>
                        <a:rPr lang="ru-RU" sz="2400" b="1" i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Личные</a:t>
                      </a:r>
                      <a:r>
                        <a:rPr lang="ru-RU" sz="2400" b="1" i="1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местоимения</a:t>
                      </a:r>
                      <a:endParaRPr lang="ru-RU" sz="2400" b="1" i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i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Притяжательные местоимения</a:t>
                      </a:r>
                      <a:endParaRPr lang="ru-RU" sz="2400" b="1" i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32567">
                <a:tc>
                  <a:txBody>
                    <a:bodyPr/>
                    <a:lstStyle/>
                    <a:p>
                      <a:pPr algn="ctr"/>
                      <a:r>
                        <a:rPr lang="en-US" sz="2800" b="1" i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lang="ru-RU" sz="2800" b="1" i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</a:t>
                      </a:r>
                      <a:r>
                        <a:rPr lang="ru-RU" sz="28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8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я</a:t>
                      </a:r>
                      <a:endParaRPr lang="ru-RU" sz="28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i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My</a:t>
                      </a:r>
                      <a:r>
                        <a:rPr lang="ru-RU" sz="28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     мой,</a:t>
                      </a:r>
                      <a:r>
                        <a:rPr lang="ru-RU" sz="2800" b="1" i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моя, моё, мои</a:t>
                      </a:r>
                      <a:endParaRPr lang="ru-RU" sz="28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32567">
                <a:tc>
                  <a:txBody>
                    <a:bodyPr/>
                    <a:lstStyle/>
                    <a:p>
                      <a:pPr algn="ctr"/>
                      <a:r>
                        <a:rPr lang="en-US" sz="2800" b="1" i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You</a:t>
                      </a:r>
                      <a:r>
                        <a:rPr lang="ru-RU" sz="2800" b="1" i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8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     ты</a:t>
                      </a:r>
                      <a:endParaRPr lang="ru-RU" sz="28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i="0" dirty="0" smtClean="0">
                          <a:solidFill>
                            <a:srgbClr val="0000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Your </a:t>
                      </a:r>
                      <a:r>
                        <a:rPr lang="ru-RU" sz="2800" b="1" i="0" dirty="0" smtClean="0">
                          <a:solidFill>
                            <a:srgbClr val="0000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твой, твоя</a:t>
                      </a:r>
                      <a:r>
                        <a:rPr lang="ru-RU" sz="2800" b="1" i="0" baseline="0" dirty="0" smtClean="0">
                          <a:solidFill>
                            <a:srgbClr val="0000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 твоё</a:t>
                      </a:r>
                      <a:endParaRPr lang="ru-RU" sz="2800" b="1" i="0" dirty="0">
                        <a:solidFill>
                          <a:srgbClr val="0000C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32567">
                <a:tc>
                  <a:txBody>
                    <a:bodyPr/>
                    <a:lstStyle/>
                    <a:p>
                      <a:pPr algn="ctr"/>
                      <a:r>
                        <a:rPr lang="en-US" sz="2800" b="1" i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He</a:t>
                      </a:r>
                      <a:r>
                        <a:rPr lang="ru-RU" sz="2800" b="1" i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8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        он</a:t>
                      </a:r>
                      <a:endParaRPr lang="ru-RU" sz="28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i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His</a:t>
                      </a:r>
                      <a:r>
                        <a:rPr lang="ru-RU" sz="2800" b="1" i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lang="ru-RU" sz="2800" b="1" i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его</a:t>
                      </a:r>
                      <a:endParaRPr lang="ru-RU" sz="2800" b="1" i="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32567">
                <a:tc>
                  <a:txBody>
                    <a:bodyPr/>
                    <a:lstStyle/>
                    <a:p>
                      <a:pPr algn="ctr"/>
                      <a:r>
                        <a:rPr lang="en-US" sz="2800" b="1" i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She</a:t>
                      </a:r>
                      <a:r>
                        <a:rPr lang="ru-RU" sz="2800" b="1" i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8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       она</a:t>
                      </a:r>
                      <a:endParaRPr lang="ru-RU" sz="28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i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Her</a:t>
                      </a:r>
                      <a:r>
                        <a:rPr lang="ru-RU" sz="2800" b="1" i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lang="ru-RU" sz="2800" b="1" i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её</a:t>
                      </a:r>
                      <a:endParaRPr lang="ru-RU" sz="2800" b="1" i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32567">
                <a:tc>
                  <a:txBody>
                    <a:bodyPr/>
                    <a:lstStyle/>
                    <a:p>
                      <a:pPr algn="ctr"/>
                      <a:r>
                        <a:rPr lang="ru-RU" sz="2800" b="1" i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  </a:t>
                      </a:r>
                      <a:r>
                        <a:rPr lang="en-US" sz="2800" b="1" i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It</a:t>
                      </a:r>
                      <a:r>
                        <a:rPr lang="ru-RU" sz="28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       оно, он, она</a:t>
                      </a:r>
                      <a:endParaRPr lang="ru-RU" sz="28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i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Its</a:t>
                      </a:r>
                      <a:r>
                        <a:rPr lang="ru-RU" sz="2800" b="1" i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</a:t>
                      </a:r>
                      <a:r>
                        <a:rPr lang="ru-RU" sz="2800" b="1" i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его, её</a:t>
                      </a:r>
                      <a:endParaRPr lang="ru-RU" sz="2800" b="1" i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32567">
                <a:tc>
                  <a:txBody>
                    <a:bodyPr/>
                    <a:lstStyle/>
                    <a:p>
                      <a:pPr algn="ctr"/>
                      <a:r>
                        <a:rPr lang="en-US" sz="2800" b="1" i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We</a:t>
                      </a:r>
                      <a:r>
                        <a:rPr lang="ru-RU" sz="2800" b="1" i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lang="ru-RU" sz="28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            мы</a:t>
                      </a:r>
                      <a:endParaRPr lang="ru-RU" sz="28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i="0" dirty="0" smtClean="0">
                          <a:solidFill>
                            <a:srgbClr val="0000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Our</a:t>
                      </a:r>
                      <a:r>
                        <a:rPr lang="ru-RU" sz="2800" b="1" i="0" dirty="0" smtClean="0">
                          <a:solidFill>
                            <a:srgbClr val="0000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наш, наша, наше</a:t>
                      </a:r>
                      <a:endParaRPr lang="ru-RU" sz="2800" b="1" i="0" dirty="0">
                        <a:solidFill>
                          <a:srgbClr val="0000C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32567">
                <a:tc>
                  <a:txBody>
                    <a:bodyPr/>
                    <a:lstStyle/>
                    <a:p>
                      <a:pPr algn="ctr"/>
                      <a:r>
                        <a:rPr lang="en-US" sz="2800" b="1" i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You</a:t>
                      </a:r>
                      <a:r>
                        <a:rPr lang="ru-RU" sz="2800" b="1" i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8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               ты</a:t>
                      </a:r>
                      <a:endParaRPr lang="ru-RU" sz="28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i="0" dirty="0" smtClean="0">
                          <a:solidFill>
                            <a:srgbClr val="0000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Your</a:t>
                      </a:r>
                      <a:r>
                        <a:rPr lang="ru-RU" sz="2800" b="1" i="0" dirty="0" smtClean="0">
                          <a:solidFill>
                            <a:srgbClr val="0000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ваш,</a:t>
                      </a:r>
                      <a:r>
                        <a:rPr lang="ru-RU" sz="2800" b="1" i="0" baseline="0" dirty="0" smtClean="0">
                          <a:solidFill>
                            <a:srgbClr val="0000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ваше, ваша</a:t>
                      </a:r>
                      <a:endParaRPr lang="ru-RU" sz="28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32567">
                <a:tc>
                  <a:txBody>
                    <a:bodyPr/>
                    <a:lstStyle/>
                    <a:p>
                      <a:pPr algn="ctr"/>
                      <a:r>
                        <a:rPr lang="en-US" sz="2800" b="1" i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They</a:t>
                      </a:r>
                      <a:r>
                        <a:rPr lang="ru-RU" sz="2800" b="1" i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lang="ru-RU" sz="28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             они</a:t>
                      </a:r>
                      <a:endParaRPr lang="ru-RU" sz="28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b="1" dirty="0" smtClean="0">
                          <a:solidFill>
                            <a:srgbClr val="0000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Their</a:t>
                      </a:r>
                      <a:r>
                        <a:rPr lang="ru-RU" sz="2800" b="1" dirty="0" smtClean="0">
                          <a:solidFill>
                            <a:srgbClr val="0000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их</a:t>
                      </a:r>
                      <a:endParaRPr lang="ru-RU" sz="2800" b="1" dirty="0">
                        <a:solidFill>
                          <a:srgbClr val="0000C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42852"/>
            <a:ext cx="8186766" cy="1274786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Простое настоящее время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000108"/>
            <a:ext cx="8715404" cy="5026029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Употребляется в тех случаях, когда описывается регулярное повторяющее действие или постоянный признак предмета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 настоящем времени.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Harry and Emily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like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plums.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Хэрри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 Эмили любят сливы.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Emily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likes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plums.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Эмили любит сливы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Harry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likes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plums.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Хэрри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любит сливы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857232"/>
            <a:ext cx="3571900" cy="5268931"/>
          </a:xfrm>
        </p:spPr>
        <p:txBody>
          <a:bodyPr/>
          <a:lstStyle/>
          <a:p>
            <a:pPr>
              <a:spcBef>
                <a:spcPts val="0"/>
              </a:spcBef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feed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my dog. </a:t>
            </a:r>
          </a:p>
          <a:p>
            <a:pPr>
              <a:spcBef>
                <a:spcPts val="0"/>
              </a:spcBef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He 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feeds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his dog.</a:t>
            </a:r>
          </a:p>
          <a:p>
            <a:pPr>
              <a:spcBef>
                <a:spcPts val="0"/>
              </a:spcBef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She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feeds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her dog.</a:t>
            </a:r>
          </a:p>
          <a:p>
            <a:pPr>
              <a:spcBef>
                <a:spcPts val="0"/>
              </a:spcBef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It 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eats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its bone.</a:t>
            </a:r>
          </a:p>
          <a:p>
            <a:pPr>
              <a:spcBef>
                <a:spcPts val="0"/>
              </a:spcBef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We 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feed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our dog.</a:t>
            </a:r>
          </a:p>
          <a:p>
            <a:pPr>
              <a:spcBef>
                <a:spcPts val="0"/>
              </a:spcBef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They 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feed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their dog.</a:t>
            </a:r>
          </a:p>
          <a:p>
            <a:pPr>
              <a:spcBef>
                <a:spcPts val="0"/>
              </a:spcBef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You 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feed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your dog.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000496" y="928670"/>
            <a:ext cx="4071966" cy="41747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ride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my bike. </a:t>
            </a:r>
          </a:p>
          <a:p>
            <a:pPr>
              <a:buNone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He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rides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his bike.</a:t>
            </a:r>
          </a:p>
          <a:p>
            <a:pPr>
              <a:buNone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She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rides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her bike.</a:t>
            </a:r>
          </a:p>
          <a:p>
            <a:pPr>
              <a:buNone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It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plays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with its bone.</a:t>
            </a:r>
          </a:p>
          <a:p>
            <a:pPr>
              <a:buNone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We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ride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our bike.</a:t>
            </a:r>
          </a:p>
          <a:p>
            <a:pPr>
              <a:buNone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They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ride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their bike.</a:t>
            </a:r>
          </a:p>
          <a:p>
            <a:pPr>
              <a:buNone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You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ride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your bike.</a:t>
            </a:r>
          </a:p>
          <a:p>
            <a:pPr>
              <a:buNone/>
            </a:pP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554683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третьем лице единственного числа настоящего времени к глаголу прибавляется окончание 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s, 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es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endParaRPr lang="ru-RU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928926" y="2000240"/>
            <a:ext cx="292162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es</a:t>
            </a:r>
            <a:r>
              <a:rPr lang="en-US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es</a:t>
            </a:r>
            <a:endParaRPr lang="ru-RU" sz="4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571604" y="2714620"/>
            <a:ext cx="114300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ru-RU" sz="4000" b="1" i="1" dirty="0" smtClean="0">
                <a:solidFill>
                  <a:srgbClr val="FF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[Z]</a:t>
            </a:r>
            <a:endParaRPr lang="ru-RU" sz="40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214414" y="3500438"/>
            <a:ext cx="142876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runs</a:t>
            </a:r>
          </a:p>
          <a:p>
            <a:pPr algn="ctr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feeds</a:t>
            </a:r>
          </a:p>
        </p:txBody>
      </p:sp>
      <p:cxnSp>
        <p:nvCxnSpPr>
          <p:cNvPr id="10" name="Прямая со стрелкой 9"/>
          <p:cNvCxnSpPr/>
          <p:nvPr/>
        </p:nvCxnSpPr>
        <p:spPr>
          <a:xfrm rot="10800000" flipV="1">
            <a:off x="2214546" y="2571744"/>
            <a:ext cx="785818" cy="2857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3571868" y="3000372"/>
            <a:ext cx="10001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ru-RU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[S]</a:t>
            </a:r>
            <a:endParaRPr lang="ru-RU" sz="4000" dirty="0"/>
          </a:p>
        </p:txBody>
      </p:sp>
      <p:sp>
        <p:nvSpPr>
          <p:cNvPr id="12" name="Овал 11"/>
          <p:cNvSpPr/>
          <p:nvPr/>
        </p:nvSpPr>
        <p:spPr>
          <a:xfrm>
            <a:off x="3143240" y="3857628"/>
            <a:ext cx="2000264" cy="9144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likes</a:t>
            </a:r>
          </a:p>
          <a:p>
            <a:pPr algn="ctr"/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cooks</a:t>
            </a:r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786446" y="2786058"/>
            <a:ext cx="12858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ru-RU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[IZ] </a:t>
            </a:r>
            <a:endParaRPr lang="ru-RU" sz="4000" dirty="0"/>
          </a:p>
        </p:txBody>
      </p:sp>
      <p:cxnSp>
        <p:nvCxnSpPr>
          <p:cNvPr id="15" name="Прямая со стрелкой 14"/>
          <p:cNvCxnSpPr/>
          <p:nvPr/>
        </p:nvCxnSpPr>
        <p:spPr>
          <a:xfrm>
            <a:off x="4643438" y="2500306"/>
            <a:ext cx="1214446" cy="5000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>
            <a:endCxn id="11" idx="0"/>
          </p:cNvCxnSpPr>
          <p:nvPr/>
        </p:nvCxnSpPr>
        <p:spPr>
          <a:xfrm rot="5400000">
            <a:off x="3893339" y="2821777"/>
            <a:ext cx="35719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Овал 20"/>
          <p:cNvSpPr/>
          <p:nvPr/>
        </p:nvSpPr>
        <p:spPr>
          <a:xfrm>
            <a:off x="5500694" y="3571876"/>
            <a:ext cx="2428892" cy="10001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kisses</a:t>
            </a:r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285728"/>
            <a:ext cx="8686800" cy="6286544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ru-RU" altLang="ru-RU" sz="3600" b="1" i="1" dirty="0" smtClean="0">
                <a:latin typeface="Times New Roman" pitchFamily="18" charset="0"/>
                <a:cs typeface="Times New Roman" pitchFamily="18" charset="0"/>
              </a:rPr>
              <a:t>Если глагол заканчивается на звонкий согласный или гласный, то окончание будет</a:t>
            </a:r>
            <a:r>
              <a:rPr lang="en-US" altLang="ru-RU" sz="36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3600" b="1" i="1" dirty="0" smtClean="0">
                <a:latin typeface="Times New Roman" pitchFamily="18" charset="0"/>
                <a:cs typeface="Times New Roman" pitchFamily="18" charset="0"/>
              </a:rPr>
              <a:t>звучать</a:t>
            </a:r>
            <a:r>
              <a:rPr lang="en-US" altLang="ru-RU" sz="3600" b="1" i="1" dirty="0" smtClean="0">
                <a:latin typeface="Times New Roman" pitchFamily="18" charset="0"/>
                <a:cs typeface="Times New Roman" pitchFamily="18" charset="0"/>
              </a:rPr>
              <a:t>                </a:t>
            </a:r>
            <a:endParaRPr lang="ru-RU" altLang="ru-RU" sz="3600" b="1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  <a:buNone/>
            </a:pPr>
            <a:r>
              <a:rPr lang="ru-RU" altLang="ru-RU" sz="3600" b="1" i="1" dirty="0" smtClean="0">
                <a:latin typeface="Times New Roman" pitchFamily="18" charset="0"/>
                <a:cs typeface="Times New Roman" pitchFamily="18" charset="0"/>
              </a:rPr>
              <a:t>                              </a:t>
            </a:r>
            <a:r>
              <a:rPr lang="en-US" altLang="ru-RU" sz="36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ru-RU" sz="3600" b="1" i="1" dirty="0" smtClean="0">
                <a:solidFill>
                  <a:srgbClr val="FF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[Z]</a:t>
            </a:r>
          </a:p>
          <a:p>
            <a:pPr>
              <a:spcBef>
                <a:spcPts val="0"/>
              </a:spcBef>
            </a:pPr>
            <a:r>
              <a:rPr lang="ru-RU" altLang="ru-RU" sz="3600" b="1" i="1" dirty="0" smtClean="0">
                <a:latin typeface="Times New Roman" pitchFamily="18" charset="0"/>
                <a:cs typeface="Times New Roman" pitchFamily="18" charset="0"/>
              </a:rPr>
              <a:t>Если глагол заканчивается  на глухой согласный, то окончание будет звучать</a:t>
            </a:r>
            <a:endParaRPr lang="en-US" altLang="ru-RU" sz="3600" b="1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  <a:buNone/>
            </a:pPr>
            <a:r>
              <a:rPr lang="en-US" altLang="ru-RU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  [S]</a:t>
            </a:r>
          </a:p>
          <a:p>
            <a:pPr>
              <a:spcBef>
                <a:spcPts val="0"/>
              </a:spcBef>
            </a:pPr>
            <a:r>
              <a:rPr lang="ru-RU" altLang="ru-RU" sz="3600" b="1" i="1" dirty="0" smtClean="0">
                <a:latin typeface="Times New Roman" pitchFamily="18" charset="0"/>
                <a:cs typeface="Times New Roman" pitchFamily="18" charset="0"/>
              </a:rPr>
              <a:t> Если глагол заканчивается на </a:t>
            </a:r>
            <a:r>
              <a:rPr lang="ru-RU" altLang="ru-RU" sz="3600" b="1" i="1" dirty="0" err="1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altLang="ru-RU" sz="3600" b="1" i="1" dirty="0" smtClean="0">
                <a:latin typeface="Times New Roman" pitchFamily="18" charset="0"/>
                <a:cs typeface="Times New Roman" pitchFamily="18" charset="0"/>
              </a:rPr>
              <a:t>, x, </a:t>
            </a:r>
            <a:endParaRPr lang="ru-RU" altLang="ru-RU" sz="3600" b="1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  <a:buNone/>
            </a:pPr>
            <a:r>
              <a:rPr lang="en-US" altLang="ru-RU" sz="3600" b="1" i="1" dirty="0" err="1" smtClean="0">
                <a:latin typeface="Times New Roman" pitchFamily="18" charset="0"/>
                <a:cs typeface="Times New Roman" pitchFamily="18" charset="0"/>
              </a:rPr>
              <a:t>ch</a:t>
            </a:r>
            <a:r>
              <a:rPr lang="en-US" altLang="ru-RU" sz="3600" b="1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ru-RU" sz="3600" b="1" i="1" dirty="0" err="1" smtClean="0">
                <a:latin typeface="Times New Roman" pitchFamily="18" charset="0"/>
                <a:cs typeface="Times New Roman" pitchFamily="18" charset="0"/>
              </a:rPr>
              <a:t>sh</a:t>
            </a:r>
            <a:r>
              <a:rPr lang="ru-RU" altLang="ru-RU" sz="3600" b="1" i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altLang="ru-RU" sz="36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3600" b="1" i="1" dirty="0" smtClean="0">
                <a:latin typeface="Times New Roman" pitchFamily="18" charset="0"/>
                <a:cs typeface="Times New Roman" pitchFamily="18" charset="0"/>
              </a:rPr>
              <a:t>то окончание будет звучать </a:t>
            </a:r>
            <a:endParaRPr lang="en-US" altLang="ru-RU" sz="3600" b="1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  <a:buNone/>
            </a:pPr>
            <a:r>
              <a:rPr lang="en-US" altLang="ru-RU" sz="3600" b="1" i="1" dirty="0" smtClean="0">
                <a:latin typeface="Times New Roman" pitchFamily="18" charset="0"/>
                <a:cs typeface="Times New Roman" pitchFamily="18" charset="0"/>
              </a:rPr>
              <a:t>                         </a:t>
            </a:r>
            <a:r>
              <a:rPr lang="en-US" altLang="ru-RU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[IZ] </a:t>
            </a:r>
            <a:endParaRPr lang="ru-RU" altLang="ru-RU" sz="36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altLang="ru-RU" sz="3600" b="1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alt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altLang="ru-RU" b="1" dirty="0" smtClean="0"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554683"/>
          </a:xfrm>
        </p:spPr>
        <p:txBody>
          <a:bodyPr/>
          <a:lstStyle/>
          <a:p>
            <a:pPr algn="ctr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kiss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my mum</a:t>
            </a:r>
            <a:r>
              <a:rPr lang="en-US" dirty="0" smtClean="0"/>
              <a:t>.</a:t>
            </a:r>
          </a:p>
          <a:p>
            <a:pPr algn="ctr">
              <a:spcBef>
                <a:spcPts val="0"/>
              </a:spcBef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He 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kisses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his mum.</a:t>
            </a:r>
          </a:p>
          <a:p>
            <a:pPr algn="ctr">
              <a:spcBef>
                <a:spcPts val="0"/>
              </a:spcBef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She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kisses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her mum.</a:t>
            </a:r>
          </a:p>
          <a:p>
            <a:pPr algn="ctr">
              <a:spcBef>
                <a:spcPts val="0"/>
              </a:spcBef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It 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eats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its bone.</a:t>
            </a:r>
          </a:p>
          <a:p>
            <a:pPr algn="ctr">
              <a:spcBef>
                <a:spcPts val="0"/>
              </a:spcBef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We 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kiss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our mum.</a:t>
            </a:r>
          </a:p>
          <a:p>
            <a:pPr algn="ctr">
              <a:spcBef>
                <a:spcPts val="0"/>
              </a:spcBef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They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kiss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their mum.</a:t>
            </a:r>
          </a:p>
          <a:p>
            <a:pPr algn="ctr">
              <a:spcBef>
                <a:spcPts val="0"/>
              </a:spcBef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You 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kiss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your mum.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Скажи, что они умеют делать по утрам и вечерам</a:t>
            </a:r>
            <a:r>
              <a:rPr lang="ru-RU" dirty="0" smtClean="0">
                <a:solidFill>
                  <a:srgbClr val="FF0000"/>
                </a:solidFill>
              </a:rPr>
              <a:t>.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3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28596" y="1357298"/>
            <a:ext cx="6215074" cy="4383087"/>
          </a:xfrm>
        </p:spPr>
      </p:pic>
      <p:sp>
        <p:nvSpPr>
          <p:cNvPr id="5" name="Прямоугольник 4"/>
          <p:cNvSpPr/>
          <p:nvPr/>
        </p:nvSpPr>
        <p:spPr>
          <a:xfrm>
            <a:off x="357158" y="5643578"/>
            <a:ext cx="5572164" cy="9286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Max  feeds his cat in the morning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4546" y="0"/>
            <a:ext cx="6257940" cy="571504"/>
          </a:xfrm>
        </p:spPr>
        <p:txBody>
          <a:bodyPr/>
          <a:lstStyle/>
          <a:p>
            <a:r>
              <a:rPr lang="ru-RU" b="1" i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Соедини </a:t>
            </a:r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слова</a:t>
            </a:r>
            <a:endParaRPr lang="ru-RU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28794" y="642918"/>
            <a:ext cx="5000660" cy="5411807"/>
          </a:xfrm>
        </p:spPr>
        <p:txBody>
          <a:bodyPr/>
          <a:lstStyle/>
          <a:p>
            <a:pPr algn="r">
              <a:spcBef>
                <a:spcPts val="0"/>
              </a:spcBef>
              <a:buNone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desk</a:t>
            </a:r>
          </a:p>
          <a:p>
            <a:pPr algn="r">
              <a:spcBef>
                <a:spcPts val="0"/>
              </a:spcBef>
              <a:buNone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teddy bear</a:t>
            </a:r>
          </a:p>
          <a:p>
            <a:pPr algn="r">
              <a:spcBef>
                <a:spcPts val="0"/>
              </a:spcBef>
              <a:buNone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parents </a:t>
            </a:r>
          </a:p>
          <a:p>
            <a:pPr algn="r">
              <a:spcBef>
                <a:spcPts val="0"/>
              </a:spcBef>
              <a:buNone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flower</a:t>
            </a:r>
          </a:p>
          <a:p>
            <a:pPr algn="r">
              <a:spcBef>
                <a:spcPts val="0"/>
              </a:spcBef>
              <a:buNone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our</a:t>
            </a:r>
          </a:p>
          <a:p>
            <a:pPr algn="r">
              <a:spcBef>
                <a:spcPts val="0"/>
              </a:spcBef>
              <a:buNone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Mary</a:t>
            </a:r>
          </a:p>
          <a:p>
            <a:pPr algn="r">
              <a:spcBef>
                <a:spcPts val="0"/>
              </a:spcBef>
              <a:buNone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wing</a:t>
            </a:r>
          </a:p>
          <a:p>
            <a:pPr algn="r">
              <a:spcBef>
                <a:spcPts val="0"/>
              </a:spcBef>
              <a:buNone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king</a:t>
            </a:r>
          </a:p>
          <a:p>
            <a:pPr algn="r">
              <a:spcBef>
                <a:spcPts val="0"/>
              </a:spcBef>
              <a:buNone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kangaroo</a:t>
            </a:r>
          </a:p>
          <a:p>
            <a:pPr algn="r">
              <a:spcBef>
                <a:spcPts val="0"/>
              </a:spcBef>
              <a:buNone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pink</a:t>
            </a:r>
          </a:p>
          <a:p>
            <a:pPr algn="r">
              <a:spcBef>
                <a:spcPts val="0"/>
              </a:spcBef>
              <a:buNone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bank</a:t>
            </a:r>
          </a:p>
          <a:p>
            <a:pPr algn="r">
              <a:spcBef>
                <a:spcPts val="0"/>
              </a:spcBef>
              <a:buNone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English</a:t>
            </a:r>
          </a:p>
          <a:p>
            <a:pPr algn="r">
              <a:spcBef>
                <a:spcPts val="0"/>
              </a:spcBef>
              <a:buNone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morning</a:t>
            </a:r>
          </a:p>
          <a:p>
            <a:pPr algn="r">
              <a:spcBef>
                <a:spcPts val="0"/>
              </a:spcBef>
              <a:buNone/>
            </a:pP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spcBef>
                <a:spcPts val="0"/>
              </a:spcBef>
              <a:buNone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57356" y="928670"/>
            <a:ext cx="2857520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buNone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1.rose</a:t>
            </a:r>
          </a:p>
          <a:p>
            <a:pPr>
              <a:spcBef>
                <a:spcPts val="0"/>
              </a:spcBef>
              <a:buNone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2.Ann</a:t>
            </a:r>
          </a:p>
          <a:p>
            <a:pPr>
              <a:spcBef>
                <a:spcPts val="0"/>
              </a:spcBef>
              <a:buNone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3.evening</a:t>
            </a:r>
          </a:p>
          <a:p>
            <a:pPr>
              <a:spcBef>
                <a:spcPts val="0"/>
              </a:spcBef>
              <a:buNone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4.chair</a:t>
            </a:r>
          </a:p>
          <a:p>
            <a:pPr>
              <a:spcBef>
                <a:spcPts val="0"/>
              </a:spcBef>
              <a:buNone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5.bird</a:t>
            </a:r>
          </a:p>
          <a:p>
            <a:pPr>
              <a:spcBef>
                <a:spcPts val="0"/>
              </a:spcBef>
              <a:buNone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6.queen</a:t>
            </a:r>
          </a:p>
          <a:p>
            <a:pPr>
              <a:spcBef>
                <a:spcPts val="0"/>
              </a:spcBef>
              <a:buNone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7.their</a:t>
            </a:r>
          </a:p>
          <a:p>
            <a:pPr>
              <a:spcBef>
                <a:spcPts val="0"/>
              </a:spcBef>
              <a:buNone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8.doll</a:t>
            </a:r>
          </a:p>
          <a:p>
            <a:pPr>
              <a:spcBef>
                <a:spcPts val="0"/>
              </a:spcBef>
              <a:buNone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9.shop</a:t>
            </a:r>
          </a:p>
          <a:p>
            <a:pPr>
              <a:spcBef>
                <a:spcPts val="0"/>
              </a:spcBef>
              <a:buNone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10.Russian</a:t>
            </a:r>
          </a:p>
          <a:p>
            <a:pPr>
              <a:spcBef>
                <a:spcPts val="0"/>
              </a:spcBef>
              <a:buNone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11.grandparents</a:t>
            </a:r>
          </a:p>
          <a:p>
            <a:pPr>
              <a:spcBef>
                <a:spcPts val="0"/>
              </a:spcBef>
              <a:buNone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12.bear</a:t>
            </a:r>
          </a:p>
          <a:p>
            <a:pPr>
              <a:spcBef>
                <a:spcPts val="0"/>
              </a:spcBef>
              <a:buNone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13.purple</a:t>
            </a:r>
          </a:p>
          <a:p>
            <a:pPr>
              <a:spcBef>
                <a:spcPts val="0"/>
              </a:spcBef>
              <a:buNone/>
            </a:pP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 0.00347 L -0.31771 -0.1435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400" y="-7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59259E-6 L -0.31649 -0.2050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800" y="-10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7.40741E-7 L -0.22066 -0.5669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000" y="-28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1.48148E-6 L -0.325 0.23195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200" y="11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30711 -0.08403 " pathEditMode="relative" ptsTypes="AA">
                                      <p:cBhvr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1.85185E-6 L -0.30243 -0.07732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100" y="-3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4.07407E-6 L -0.32587 0.17223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300" y="8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0.00185 L -0.21858 0.41319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900" y="20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3.7037E-6 L -0.31267 -0.07523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600" y="-3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2.22222E-6 L -0.18993 -0.07453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500" y="-3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2.96296E-6 L -0.11597 0.53819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800" y="26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3.33333E-6 L -0.23663 0.22777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800" y="11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81481E-6 L -0.25399 0.22847 " pathEditMode="relative" rAng="0" ptsTypes="AA">
                                      <p:cBhvr>
                                        <p:cTn id="54" dur="2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700" y="11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79388" y="836613"/>
            <a:ext cx="8569325" cy="3600450"/>
          </a:xfrm>
        </p:spPr>
        <p:txBody>
          <a:bodyPr/>
          <a:lstStyle/>
          <a:p>
            <a:pPr eaLnBrk="1" hangingPunct="1"/>
            <a:r>
              <a:rPr lang="en-US" sz="4000" b="1" dirty="0" smtClean="0">
                <a:solidFill>
                  <a:srgbClr val="00B050"/>
                </a:solidFill>
              </a:rPr>
              <a:t>Good morning, good morning,</a:t>
            </a:r>
            <a:br>
              <a:rPr lang="en-US" sz="4000" b="1" dirty="0" smtClean="0">
                <a:solidFill>
                  <a:srgbClr val="00B050"/>
                </a:solidFill>
              </a:rPr>
            </a:br>
            <a:r>
              <a:rPr lang="en-US" sz="4000" b="1" dirty="0" smtClean="0">
                <a:solidFill>
                  <a:srgbClr val="00B050"/>
                </a:solidFill>
              </a:rPr>
              <a:t>good morning to you </a:t>
            </a:r>
            <a:br>
              <a:rPr lang="en-US" sz="4000" b="1" dirty="0" smtClean="0">
                <a:solidFill>
                  <a:srgbClr val="00B050"/>
                </a:solidFill>
              </a:rPr>
            </a:br>
            <a:r>
              <a:rPr lang="en-US" sz="4000" b="1" dirty="0" smtClean="0">
                <a:solidFill>
                  <a:srgbClr val="00B050"/>
                </a:solidFill>
              </a:rPr>
              <a:t>good morning, good morning,</a:t>
            </a:r>
            <a:br>
              <a:rPr lang="en-US" sz="4000" b="1" dirty="0" smtClean="0">
                <a:solidFill>
                  <a:srgbClr val="00B050"/>
                </a:solidFill>
              </a:rPr>
            </a:br>
            <a:r>
              <a:rPr lang="en-US" sz="4000" b="1" dirty="0" smtClean="0">
                <a:solidFill>
                  <a:srgbClr val="00B050"/>
                </a:solidFill>
              </a:rPr>
              <a:t>I am glad to see you.</a:t>
            </a:r>
            <a:br>
              <a:rPr lang="en-US" sz="4000" b="1" dirty="0" smtClean="0">
                <a:solidFill>
                  <a:srgbClr val="00B050"/>
                </a:solidFill>
              </a:rPr>
            </a:br>
            <a:r>
              <a:rPr lang="en-US" sz="4000" dirty="0" smtClean="0"/>
              <a:t/>
            </a:r>
            <a:br>
              <a:rPr lang="en-US" sz="4000" dirty="0" smtClean="0"/>
            </a:br>
            <a:endParaRPr lang="ru-RU" sz="4000" dirty="0" smtClean="0"/>
          </a:p>
        </p:txBody>
      </p:sp>
      <p:pic>
        <p:nvPicPr>
          <p:cNvPr id="1026" name="Picture 2" descr="N:\уроки афанасьева\картинки\1344779488_pozitivnie_kartinki_s_dobrim_utrom_72477-8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3214686"/>
            <a:ext cx="4543425" cy="28479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Скажи, что есть у детей</a:t>
            </a:r>
            <a:endParaRPr lang="ru-RU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3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8596" y="1142984"/>
            <a:ext cx="6129690" cy="4786346"/>
          </a:xfrm>
        </p:spPr>
      </p:pic>
      <p:sp>
        <p:nvSpPr>
          <p:cNvPr id="5" name="Прямоугольник 4"/>
          <p:cNvSpPr/>
          <p:nvPr/>
        </p:nvSpPr>
        <p:spPr>
          <a:xfrm>
            <a:off x="571472" y="5857892"/>
            <a:ext cx="5643602" cy="6429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57158" y="5857892"/>
            <a:ext cx="5715040" cy="5715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Sue has a telephone.</a:t>
            </a:r>
            <a:endParaRPr lang="ru-RU" sz="4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0"/>
            <a:ext cx="8229600" cy="1142984"/>
          </a:xfrm>
        </p:spPr>
        <p:txBody>
          <a:bodyPr/>
          <a:lstStyle/>
          <a:p>
            <a:pPr eaLnBrk="1" hangingPunct="1"/>
            <a:r>
              <a:rPr lang="ru-RU" alt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Оцените себя</a:t>
            </a:r>
            <a:endParaRPr lang="ru-RU" alt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914" name="Объект 2"/>
          <p:cNvSpPr>
            <a:spLocks noGrp="1"/>
          </p:cNvSpPr>
          <p:nvPr>
            <p:ph idx="4294967295"/>
          </p:nvPr>
        </p:nvSpPr>
        <p:spPr>
          <a:xfrm>
            <a:off x="500034" y="857232"/>
            <a:ext cx="8186766" cy="1428761"/>
          </a:xfrm>
        </p:spPr>
        <p:txBody>
          <a:bodyPr/>
          <a:lstStyle/>
          <a:p>
            <a:pPr algn="ctr">
              <a:buNone/>
            </a:pPr>
            <a:r>
              <a:rPr lang="ru-RU" altLang="ru-RU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Выберите смайлик и назовите цвет по – </a:t>
            </a:r>
            <a:r>
              <a:rPr lang="ru-RU" altLang="ru-RU" sz="40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английски</a:t>
            </a:r>
            <a:r>
              <a:rPr lang="ru-RU" altLang="ru-RU" sz="4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en-US" altLang="ru-RU" sz="48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None/>
            </a:pPr>
            <a:endParaRPr lang="ru-RU" altLang="ru-RU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AutoShape 5"/>
          <p:cNvSpPr>
            <a:spLocks noChangeArrowheads="1"/>
          </p:cNvSpPr>
          <p:nvPr/>
        </p:nvSpPr>
        <p:spPr bwMode="auto">
          <a:xfrm>
            <a:off x="609600" y="2209800"/>
            <a:ext cx="914400" cy="914400"/>
          </a:xfrm>
          <a:prstGeom prst="smileyFace">
            <a:avLst>
              <a:gd name="adj" fmla="val 4653"/>
            </a:avLst>
          </a:prstGeom>
          <a:solidFill>
            <a:srgbClr val="92D05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ru-RU" altLang="ru-RU">
              <a:solidFill>
                <a:prstClr val="black"/>
              </a:solidFill>
            </a:endParaRPr>
          </a:p>
        </p:txBody>
      </p:sp>
      <p:sp>
        <p:nvSpPr>
          <p:cNvPr id="5" name="AutoShape 7"/>
          <p:cNvSpPr>
            <a:spLocks noChangeArrowheads="1"/>
          </p:cNvSpPr>
          <p:nvPr/>
        </p:nvSpPr>
        <p:spPr bwMode="auto">
          <a:xfrm>
            <a:off x="647700" y="3673001"/>
            <a:ext cx="914400" cy="914400"/>
          </a:xfrm>
          <a:prstGeom prst="smileyFace">
            <a:avLst>
              <a:gd name="adj" fmla="val 4653"/>
            </a:avLst>
          </a:prstGeom>
          <a:solidFill>
            <a:schemeClr val="tx2">
              <a:lumMod val="60000"/>
              <a:lumOff val="40000"/>
            </a:schemeClr>
          </a:solidFill>
          <a:ln w="9525">
            <a:solidFill>
              <a:schemeClr val="tx2">
                <a:lumMod val="40000"/>
                <a:lumOff val="60000"/>
              </a:schemeClr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ru-RU" altLang="ru-RU">
              <a:solidFill>
                <a:srgbClr val="0070C0"/>
              </a:solidFill>
            </a:endParaRPr>
          </a:p>
        </p:txBody>
      </p:sp>
      <p:sp>
        <p:nvSpPr>
          <p:cNvPr id="6" name="AutoShape 8"/>
          <p:cNvSpPr>
            <a:spLocks noChangeArrowheads="1"/>
          </p:cNvSpPr>
          <p:nvPr/>
        </p:nvSpPr>
        <p:spPr bwMode="auto">
          <a:xfrm>
            <a:off x="609600" y="5036089"/>
            <a:ext cx="914400" cy="914400"/>
          </a:xfrm>
          <a:prstGeom prst="smileyFace">
            <a:avLst>
              <a:gd name="adj" fmla="val 4653"/>
            </a:avLst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ru-RU" altLang="ru-RU">
              <a:solidFill>
                <a:prstClr val="black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14480" y="2214554"/>
            <a:ext cx="650085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40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Если вам все было понятно на уроке </a:t>
            </a:r>
            <a:endParaRPr lang="ru-RU" sz="40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571604" y="3500438"/>
            <a:ext cx="664373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4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Если вам почти все было понятно на уроке </a:t>
            </a:r>
            <a:endParaRPr lang="en-US" altLang="ru-RU" sz="40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571604" y="4857760"/>
            <a:ext cx="666238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Если вам было понятно</a:t>
            </a:r>
          </a:p>
          <a:p>
            <a:r>
              <a:rPr lang="ru-RU" altLang="ru-RU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совсем немного</a:t>
            </a:r>
            <a:endParaRPr lang="ru-RU" altLang="ru-RU" sz="40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Объект 2"/>
          <p:cNvSpPr>
            <a:spLocks noGrp="1"/>
          </p:cNvSpPr>
          <p:nvPr>
            <p:ph sz="half" idx="4294967295"/>
          </p:nvPr>
        </p:nvSpPr>
        <p:spPr>
          <a:xfrm>
            <a:off x="-428660" y="357166"/>
            <a:ext cx="5572164" cy="3071834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r>
              <a:rPr lang="ru-RU" sz="10000" dirty="0" smtClean="0"/>
              <a:t>    </a:t>
            </a:r>
            <a:r>
              <a:rPr lang="en-US" sz="10000" dirty="0" smtClean="0"/>
              <a:t> </a:t>
            </a:r>
            <a:r>
              <a:rPr lang="en-US" sz="6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Bye</a:t>
            </a:r>
            <a:r>
              <a:rPr lang="ru-RU" sz="6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6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bye.</a:t>
            </a:r>
          </a:p>
          <a:p>
            <a:pPr marL="0" indent="0" eaLnBrk="1" hangingPunct="1">
              <a:buFont typeface="Arial" charset="0"/>
              <a:buNone/>
            </a:pPr>
            <a:r>
              <a:rPr lang="en-US" sz="6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6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6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Good bye.</a:t>
            </a:r>
          </a:p>
          <a:p>
            <a:pPr marL="0" indent="0" eaLnBrk="1" hangingPunct="1">
              <a:buFont typeface="Arial" charset="0"/>
              <a:buNone/>
            </a:pPr>
            <a:r>
              <a:rPr lang="en-US" sz="6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6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6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See you</a:t>
            </a:r>
            <a:r>
              <a:rPr lang="en-US" sz="6600" b="1" dirty="0" smtClean="0">
                <a:solidFill>
                  <a:srgbClr val="FF0000"/>
                </a:solidFill>
              </a:rPr>
              <a:t>.</a:t>
            </a:r>
          </a:p>
          <a:p>
            <a:pPr marL="0" indent="0" eaLnBrk="1" hangingPunct="1"/>
            <a:endParaRPr lang="ru-RU" sz="10000" dirty="0" smtClean="0"/>
          </a:p>
        </p:txBody>
      </p:sp>
      <p:pic>
        <p:nvPicPr>
          <p:cNvPr id="39939" name="Объект 4"/>
          <p:cNvPicPr>
            <a:picLocks noGrp="1" noChangeAspect="1"/>
          </p:cNvPicPr>
          <p:nvPr>
            <p:ph sz="half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5121275" y="2924175"/>
            <a:ext cx="3914775" cy="378301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ru-RU" sz="7200" b="1" dirty="0" smtClean="0">
                <a:solidFill>
                  <a:srgbClr val="FF0000"/>
                </a:solidFill>
                <a:latin typeface="Times New Roman" pitchFamily="18" charset="0"/>
              </a:rPr>
              <a:t>Вспомним правила чтения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85720" y="428604"/>
            <a:ext cx="900112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[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ŋ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ki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, ri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, wi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, stocki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, morni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, eveni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, pi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-po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, skati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rink, so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, si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ng.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>
              <a:buNone/>
            </a:pPr>
            <a:r>
              <a:rPr lang="en-US" sz="4400" b="1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[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ŋk</a:t>
            </a:r>
            <a:r>
              <a:rPr lang="en-US" sz="4400" b="1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]pi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nk</a:t>
            </a:r>
            <a:r>
              <a:rPr lang="en-US" sz="4400" b="1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, ba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nk</a:t>
            </a:r>
            <a:r>
              <a:rPr lang="en-US" sz="4400" b="1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, skating ri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nk</a:t>
            </a:r>
            <a:r>
              <a:rPr lang="en-US" sz="4400" b="1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, tha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nk</a:t>
            </a:r>
          </a:p>
          <a:p>
            <a:pPr marL="0" indent="0">
              <a:buNone/>
            </a:pPr>
            <a:r>
              <a:rPr lang="en-US" sz="4400" b="1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[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ŋ</a:t>
            </a:r>
            <a:r>
              <a:rPr lang="en-US" sz="4400" b="1" dirty="0" err="1" smtClean="0">
                <a:solidFill>
                  <a:srgbClr val="FF0000"/>
                </a:solidFill>
              </a:rPr>
              <a:t>g</a:t>
            </a:r>
            <a:r>
              <a:rPr lang="en-US" sz="4400" b="1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] ka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ng</a:t>
            </a:r>
            <a:r>
              <a:rPr lang="en-US" sz="4400" b="1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aroo, E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ng</a:t>
            </a:r>
            <a:r>
              <a:rPr lang="en-US" sz="4400" b="1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lish</a:t>
            </a:r>
            <a:endParaRPr lang="ru-RU" sz="44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[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] l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oo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k, b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oo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ks, w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oo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d, h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oo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ks</a:t>
            </a:r>
          </a:p>
          <a:p>
            <a:pPr marL="0" indent="0">
              <a:buNone/>
            </a:pP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[</a:t>
            </a:r>
            <a:r>
              <a:rPr lang="el-GR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ϳ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] t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lips, p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pils, st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dents, c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te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</a:rPr>
              <a:t>Повторим  слова</a:t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</a:rPr>
            </a:br>
            <a:endParaRPr lang="ru-RU" dirty="0"/>
          </a:p>
        </p:txBody>
      </p:sp>
      <p:pic>
        <p:nvPicPr>
          <p:cNvPr id="2051" name="Picture 3" descr="N:\уроки афанасьева\картинки\321b9237fbd53a6660d6bccce020134d_i-2223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1000108"/>
            <a:ext cx="4286246" cy="4857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N:\уроки афанасьева\картинки\tmpKXkQsx.jpe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500042"/>
            <a:ext cx="5715000" cy="4286250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gif_big_962.gif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00166" y="642918"/>
            <a:ext cx="4937414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медведь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00166" y="714356"/>
            <a:ext cx="5143536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presents-112.gif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28860" y="1000108"/>
            <a:ext cx="3143272" cy="457203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C00000"/>
      </a:hlink>
      <a:folHlink>
        <a:srgbClr val="E36C09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780</TotalTime>
  <Words>437</Words>
  <Application>Microsoft Office PowerPoint</Application>
  <PresentationFormat>Экран (4:3)</PresentationFormat>
  <Paragraphs>117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  </vt:lpstr>
      <vt:lpstr>Good morning, good morning, good morning to you  good morning, good morning, I am glad to see you.  </vt:lpstr>
      <vt:lpstr>Слайд 3</vt:lpstr>
      <vt:lpstr>Слайд 4</vt:lpstr>
      <vt:lpstr>Повторим  слова 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Простое настоящее время</vt:lpstr>
      <vt:lpstr>Слайд 14</vt:lpstr>
      <vt:lpstr>Слайд 15</vt:lpstr>
      <vt:lpstr>Слайд 16</vt:lpstr>
      <vt:lpstr>Слайд 17</vt:lpstr>
      <vt:lpstr>Скажи, что они умеют делать по утрам и вечерам.</vt:lpstr>
      <vt:lpstr>Соедини слова</vt:lpstr>
      <vt:lpstr>Скажи, что есть у детей</vt:lpstr>
      <vt:lpstr>Оцените себя</vt:lpstr>
      <vt:lpstr>Слайд 22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kelttt05</cp:lastModifiedBy>
  <cp:revision>53</cp:revision>
  <dcterms:created xsi:type="dcterms:W3CDTF">2014-06-15T09:49:01Z</dcterms:created>
  <dcterms:modified xsi:type="dcterms:W3CDTF">2017-09-12T17:29:54Z</dcterms:modified>
</cp:coreProperties>
</file>