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323" r:id="rId4"/>
    <p:sldId id="309" r:id="rId5"/>
    <p:sldId id="306" r:id="rId6"/>
    <p:sldId id="320" r:id="rId7"/>
    <p:sldId id="322" r:id="rId8"/>
    <p:sldId id="310" r:id="rId9"/>
    <p:sldId id="260" r:id="rId10"/>
    <p:sldId id="257" r:id="rId11"/>
    <p:sldId id="324" r:id="rId12"/>
    <p:sldId id="325" r:id="rId13"/>
    <p:sldId id="326" r:id="rId14"/>
    <p:sldId id="268" r:id="rId15"/>
    <p:sldId id="269" r:id="rId16"/>
    <p:sldId id="334" r:id="rId17"/>
    <p:sldId id="270" r:id="rId18"/>
    <p:sldId id="328" r:id="rId19"/>
    <p:sldId id="329" r:id="rId20"/>
    <p:sldId id="330" r:id="rId21"/>
    <p:sldId id="331" r:id="rId22"/>
    <p:sldId id="332" r:id="rId23"/>
    <p:sldId id="333" r:id="rId24"/>
    <p:sldId id="315" r:id="rId25"/>
    <p:sldId id="273" r:id="rId26"/>
    <p:sldId id="274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9C51F-A131-458B-BCC4-FAADF0AAC250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39184-CBA6-4281-A178-301C96D39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1071546"/>
            <a:ext cx="540237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РУССКОГО ЯЗЫКА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6 классе 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87945"/>
            <a:ext cx="8557792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Усвоение правила слитного и раздельного</a:t>
            </a:r>
          </a:p>
          <a:p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написания НЕ с именами </a:t>
            </a:r>
            <a:r>
              <a:rPr lang="ru-RU" sz="3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существительны</a:t>
            </a:r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</a:p>
          <a:p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ми;</a:t>
            </a:r>
            <a:endParaRPr lang="ru-RU" sz="3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571481"/>
            <a:ext cx="6500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урока: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42844" y="1902259"/>
            <a:ext cx="285752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402457"/>
            <a:ext cx="8694111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Закрепление навыка правописания НЕ с су-</a:t>
            </a:r>
          </a:p>
          <a:p>
            <a:r>
              <a:rPr lang="ru-RU" sz="35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ществительными</a:t>
            </a:r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;</a:t>
            </a:r>
            <a:endParaRPr lang="ru-RU" sz="3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42844" y="3616771"/>
            <a:ext cx="285752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1359" y="4688341"/>
            <a:ext cx="8124212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Воспитание дружеских отношений в кол</a:t>
            </a:r>
          </a:p>
          <a:p>
            <a:r>
              <a:rPr lang="ru-RU" sz="3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лективе</a:t>
            </a:r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64169" y="4902655"/>
            <a:ext cx="285752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err="1" smtClean="0"/>
              <a:t>Физминутка</a:t>
            </a:r>
            <a:r>
              <a:rPr lang="ru-RU" sz="8000" dirty="0" smtClean="0"/>
              <a:t>.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4000" b="1" dirty="0" smtClean="0">
                <a:solidFill>
                  <a:srgbClr val="800000"/>
                </a:solidFill>
              </a:rPr>
              <a:t>Прочитайте предложения. Какая орфограмма объединяет их?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b="1" i="1" dirty="0" smtClean="0"/>
              <a:t>1. Ненастье задержало наш отъезд.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b="1" i="1" dirty="0" smtClean="0"/>
              <a:t>       2. Не силой борются, а умением.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b="1" i="1" dirty="0" smtClean="0"/>
              <a:t>       3</a:t>
            </a:r>
            <a:r>
              <a:rPr lang="ru-RU" b="1" i="1" smtClean="0"/>
              <a:t>. </a:t>
            </a:r>
            <a:r>
              <a:rPr lang="ru-RU" b="1" i="1" smtClean="0"/>
              <a:t>Нерешительность </a:t>
            </a:r>
            <a:r>
              <a:rPr lang="ru-RU" b="1" i="1" dirty="0" smtClean="0"/>
              <a:t>вратаря привела к проигрышу команды.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Admin\Рабочий стол\05076948.jpg"/>
          <p:cNvPicPr/>
          <p:nvPr/>
        </p:nvPicPr>
        <p:blipFill>
          <a:blip r:embed="rId2" cstate="print"/>
          <a:srcRect r="1452" b="7735"/>
          <a:stretch>
            <a:fillRect/>
          </a:stretch>
        </p:blipFill>
        <p:spPr bwMode="auto">
          <a:xfrm>
            <a:off x="323528" y="260648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28670"/>
            <a:ext cx="763284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Вывод:</a:t>
            </a:r>
          </a:p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Должны знать, когда писать слитно, когда – раздельно.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4512588" cy="10464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ru-RU" sz="3200" b="1" dirty="0" smtClean="0"/>
              <a:t>Игра «Отгадай слово».</a:t>
            </a:r>
            <a:endParaRPr lang="ru-RU" sz="3200" dirty="0" smtClean="0"/>
          </a:p>
          <a:p>
            <a:endParaRPr lang="ru-RU" sz="3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980729"/>
            <a:ext cx="87496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/>
              <a:t>Отгадка не с существительным</a:t>
            </a:r>
          </a:p>
          <a:p>
            <a:r>
              <a:rPr lang="ru-RU" sz="3600" dirty="0" smtClean="0"/>
              <a:t>А) Низкий урожай – </a:t>
            </a:r>
          </a:p>
          <a:p>
            <a:r>
              <a:rPr lang="ru-RU" sz="3600" dirty="0" smtClean="0"/>
              <a:t>Б) Отсутствие внимания – </a:t>
            </a:r>
          </a:p>
          <a:p>
            <a:r>
              <a:rPr lang="ru-RU" sz="3600" dirty="0" smtClean="0"/>
              <a:t>В) Слабое здоровье – </a:t>
            </a:r>
          </a:p>
          <a:p>
            <a:r>
              <a:rPr lang="ru-RU" sz="3600" b="1" dirty="0" smtClean="0"/>
              <a:t>Задание: </a:t>
            </a:r>
            <a:r>
              <a:rPr lang="ru-RU" sz="3600" dirty="0" smtClean="0"/>
              <a:t>придумать предложение с отгаданным словом.</a:t>
            </a:r>
          </a:p>
        </p:txBody>
      </p:sp>
      <p:pic>
        <p:nvPicPr>
          <p:cNvPr id="4" name="Picture 2" descr="C:\Documents and Settings\Администратор\Мои документы\рисунки\PE00014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933056"/>
            <a:ext cx="321471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5400" b="1" i="1" u="sng" dirty="0">
              <a:solidFill>
                <a:srgbClr val="00B0F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2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85787" y="188640"/>
            <a:ext cx="508235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chemeClr val="bg1"/>
                </a:solidFill>
              </a:rPr>
              <a:t> А теперь 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Упражнение № 288</a:t>
            </a:r>
            <a:r>
              <a:rPr lang="ru-RU" sz="4000" dirty="0" smtClean="0">
                <a:solidFill>
                  <a:schemeClr val="bg1"/>
                </a:solidFill>
              </a:rPr>
              <a:t> (3-предложения) Спишите, 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вставив пропущенные буквы 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и раскрывая скобки.</a:t>
            </a:r>
          </a:p>
          <a:p>
            <a:endParaRPr lang="ru-RU" sz="4000" dirty="0" smtClean="0"/>
          </a:p>
          <a:p>
            <a:endParaRPr lang="ru-RU" sz="4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sz="4000" b="1" i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4000" b="1" i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20688"/>
            <a:ext cx="7776864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endParaRPr lang="ru-RU" sz="3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514350" indent="-514350"/>
            <a:r>
              <a:rPr lang="ru-RU" sz="4000" b="1" dirty="0" smtClean="0"/>
              <a:t>Слова для проверки по упр. 288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Picture 10" descr="Афоньк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00788" y="2970212"/>
            <a:ext cx="2843212" cy="38877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2060848"/>
            <a:ext cx="58326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Непогода, поздняя, внимание, </a:t>
            </a:r>
          </a:p>
          <a:p>
            <a:pPr>
              <a:buNone/>
            </a:pPr>
            <a:r>
              <a:rPr lang="ru-RU" sz="4000" dirty="0" smtClean="0"/>
              <a:t>устремилось, неприятеля,  </a:t>
            </a:r>
          </a:p>
          <a:p>
            <a:pPr>
              <a:buNone/>
            </a:pPr>
            <a:r>
              <a:rPr lang="ru-RU" sz="4000" dirty="0" smtClean="0"/>
              <a:t>навернулись, негодования.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Словарная работа.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/>
          <a:lstStyle/>
          <a:p>
            <a:pPr>
              <a:buNone/>
            </a:pPr>
            <a:endParaRPr lang="ru-RU" b="1" i="1" u="sng" dirty="0" smtClean="0"/>
          </a:p>
          <a:p>
            <a:pPr>
              <a:buNone/>
            </a:pPr>
            <a:r>
              <a:rPr lang="ru-RU" b="1" i="1" u="sng" dirty="0" smtClean="0"/>
              <a:t>Негодование </a:t>
            </a:r>
            <a:r>
              <a:rPr lang="ru-RU" dirty="0" smtClean="0"/>
              <a:t>– возмущение, недовольство.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Выполнение теста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А1 Имя существительное пишется с НЕ раздельно: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1)(НЕ) </a:t>
            </a:r>
            <a:r>
              <a:rPr lang="ru-RU" dirty="0" err="1" smtClean="0"/>
              <a:t>видимкою</a:t>
            </a:r>
            <a:r>
              <a:rPr lang="ru-RU" dirty="0" smtClean="0"/>
              <a:t> луна освещает снег летучий.</a:t>
            </a:r>
          </a:p>
          <a:p>
            <a:pPr>
              <a:buNone/>
            </a:pPr>
            <a:r>
              <a:rPr lang="ru-RU" dirty="0" smtClean="0"/>
              <a:t>2)Передо мной был (не)враг, а друг.</a:t>
            </a:r>
          </a:p>
          <a:p>
            <a:pPr>
              <a:buNone/>
            </a:pPr>
            <a:r>
              <a:rPr lang="ru-RU" dirty="0" smtClean="0"/>
              <a:t>3)(Не)известности уже не было.</a:t>
            </a:r>
          </a:p>
          <a:p>
            <a:pPr>
              <a:buNone/>
            </a:pPr>
            <a:r>
              <a:rPr lang="ru-RU" dirty="0" smtClean="0"/>
              <a:t>4)Мы остановились в (не)</a:t>
            </a:r>
            <a:r>
              <a:rPr lang="ru-RU" dirty="0" err="1" smtClean="0"/>
              <a:t>доумении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ОРГМОМЕНТ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Я   всё смогу.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Я всему научусь.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Я очень внимательный.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Я хочу учиться.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Я хочу много знать.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Я хороший ученик.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71670" y="1571612"/>
            <a:ext cx="62151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     </a:t>
            </a:r>
            <a:r>
              <a:rPr lang="ru-RU" sz="3200" b="1" dirty="0" smtClean="0">
                <a:solidFill>
                  <a:schemeClr val="tx2"/>
                </a:solidFill>
              </a:rPr>
              <a:t>Я   всё смогу.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    Я всему научусь.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    Я очень внимательный. 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    Я хочу учиться.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    Я хочу много знать.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    Я хороший ученик.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А2 НЕ пишется слитно: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1)Это (не)правда, а откровенная ложь.</a:t>
            </a:r>
          </a:p>
          <a:p>
            <a:pPr>
              <a:buNone/>
            </a:pPr>
            <a:r>
              <a:rPr lang="ru-RU" dirty="0" smtClean="0"/>
              <a:t>2)(Не)правду я не потерплю.</a:t>
            </a:r>
          </a:p>
          <a:p>
            <a:pPr>
              <a:buNone/>
            </a:pPr>
            <a:r>
              <a:rPr lang="ru-RU" dirty="0" smtClean="0"/>
              <a:t>3)Это надо считать (не)удачей, а случайностью.</a:t>
            </a:r>
          </a:p>
          <a:p>
            <a:pPr>
              <a:buNone/>
            </a:pPr>
            <a:r>
              <a:rPr lang="ru-RU" dirty="0" smtClean="0"/>
              <a:t>4)(Не)терпение, а раздражительность мешали разговору.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А3 Имя существительное пишется с НЕ раздельно: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1)Удивила (не)зависимость и резкость.</a:t>
            </a:r>
          </a:p>
          <a:p>
            <a:pPr>
              <a:buNone/>
            </a:pPr>
            <a:r>
              <a:rPr lang="ru-RU" dirty="0" smtClean="0"/>
              <a:t>2)Появилась (не)решительность и какая-то застенчивость.</a:t>
            </a:r>
          </a:p>
          <a:p>
            <a:pPr>
              <a:buNone/>
            </a:pPr>
            <a:r>
              <a:rPr lang="ru-RU" dirty="0" smtClean="0"/>
              <a:t>3)С (не)</a:t>
            </a:r>
            <a:r>
              <a:rPr lang="ru-RU" dirty="0" err="1" smtClean="0"/>
              <a:t>ряхой</a:t>
            </a:r>
            <a:r>
              <a:rPr lang="ru-RU" dirty="0" smtClean="0"/>
              <a:t> мало кто общается.</a:t>
            </a:r>
          </a:p>
          <a:p>
            <a:pPr>
              <a:buNone/>
            </a:pPr>
            <a:r>
              <a:rPr lang="ru-RU" dirty="0" smtClean="0"/>
              <a:t>4)(Не)счастье, а горе постигло нас.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А4. Имя существительное пишется с НЕ раздельно: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1)Удивила (не)зависимость и резкость.</a:t>
            </a:r>
          </a:p>
          <a:p>
            <a:pPr>
              <a:buNone/>
            </a:pPr>
            <a:r>
              <a:rPr lang="ru-RU" dirty="0" smtClean="0"/>
              <a:t>2)Появилась (не)решительность и какая-то застенчивость.</a:t>
            </a:r>
          </a:p>
          <a:p>
            <a:pPr>
              <a:buNone/>
            </a:pPr>
            <a:r>
              <a:rPr lang="ru-RU" dirty="0" smtClean="0"/>
              <a:t>3)С (не)</a:t>
            </a:r>
            <a:r>
              <a:rPr lang="ru-RU" dirty="0" err="1" smtClean="0"/>
              <a:t>ряхой</a:t>
            </a:r>
            <a:r>
              <a:rPr lang="ru-RU" dirty="0" smtClean="0"/>
              <a:t> мало кто общается.</a:t>
            </a:r>
          </a:p>
          <a:p>
            <a:pPr>
              <a:buNone/>
            </a:pPr>
            <a:r>
              <a:rPr lang="ru-RU" dirty="0" smtClean="0"/>
              <a:t>4)(Не)счастье, а горе постигло нас.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Ответы: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А1 – 2</a:t>
            </a:r>
          </a:p>
          <a:p>
            <a:r>
              <a:rPr lang="ru-RU" dirty="0" smtClean="0"/>
              <a:t> А2 – 2</a:t>
            </a:r>
          </a:p>
          <a:p>
            <a:r>
              <a:rPr lang="ru-RU" dirty="0" smtClean="0"/>
              <a:t> А3 – 4</a:t>
            </a:r>
          </a:p>
          <a:p>
            <a:r>
              <a:rPr lang="ru-RU" dirty="0" smtClean="0"/>
              <a:t> А4 -  2,4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6" y="0"/>
            <a:ext cx="8934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59632" y="2996952"/>
            <a:ext cx="31001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Домашнее задание: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Параграф 51</a:t>
            </a:r>
          </a:p>
          <a:p>
            <a:r>
              <a:rPr lang="ru-RU" sz="3600" b="1" dirty="0" smtClean="0"/>
              <a:t>Упр. 290</a:t>
            </a:r>
          </a:p>
          <a:p>
            <a:r>
              <a:rPr lang="ru-RU" sz="3600" b="1" dirty="0" smtClean="0"/>
              <a:t> стр. 152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428604"/>
            <a:ext cx="4429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Рефлексия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8712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</a:t>
            </a:r>
            <a:r>
              <a:rPr lang="ru-RU" sz="3600" b="1" i="1" dirty="0" smtClean="0"/>
              <a:t>«Сегодня на уроке я узнал…»</a:t>
            </a:r>
          </a:p>
          <a:p>
            <a:endParaRPr lang="ru-RU" sz="3600" b="1" i="1" dirty="0" smtClean="0"/>
          </a:p>
          <a:p>
            <a:r>
              <a:rPr lang="ru-RU" sz="3600" b="1" i="1" dirty="0" smtClean="0"/>
              <a:t>«Сегодня на уроке я научился…»</a:t>
            </a:r>
          </a:p>
          <a:p>
            <a:r>
              <a:rPr lang="ru-RU" sz="3600" b="1" i="1" dirty="0" smtClean="0"/>
              <a:t> </a:t>
            </a:r>
          </a:p>
          <a:p>
            <a:r>
              <a:rPr lang="ru-RU" sz="3600" b="1" i="1" dirty="0" smtClean="0"/>
              <a:t>«Сегодня на уроке мне было сложно…»</a:t>
            </a:r>
          </a:p>
          <a:p>
            <a:endParaRPr lang="ru-RU" sz="3600" b="1" i="1" dirty="0" smtClean="0"/>
          </a:p>
          <a:p>
            <a:r>
              <a:rPr lang="ru-RU" sz="3600" b="1" i="1" dirty="0" smtClean="0"/>
              <a:t>«Сегодня на уроке мне было легко…»</a:t>
            </a:r>
          </a:p>
          <a:p>
            <a:endParaRPr lang="ru-RU" sz="3600" b="1" i="1" dirty="0" smtClean="0"/>
          </a:p>
          <a:p>
            <a:r>
              <a:rPr lang="ru-RU" sz="3600" b="1" i="1" dirty="0" smtClean="0"/>
              <a:t>«Сегодня на уроке мне понравилось…»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785786" y="785794"/>
            <a:ext cx="1871662" cy="1655763"/>
          </a:xfrm>
          <a:prstGeom prst="smileyFace">
            <a:avLst>
              <a:gd name="adj" fmla="val 465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428992" y="3857628"/>
            <a:ext cx="1727200" cy="1584325"/>
          </a:xfrm>
          <a:prstGeom prst="smileyFace">
            <a:avLst>
              <a:gd name="adj" fmla="val 259"/>
            </a:avLst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6500826" y="857232"/>
            <a:ext cx="1584325" cy="1439863"/>
          </a:xfrm>
          <a:prstGeom prst="smileyFace">
            <a:avLst>
              <a:gd name="adj" fmla="val -4653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c3c4e50f0b9ce911d50e5528ce3837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-142900"/>
            <a:ext cx="6121400" cy="5305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5143512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Спасибо за урок !</a:t>
            </a:r>
            <a:endParaRPr lang="ru-RU" sz="54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Двадцать второе декабря.</a:t>
            </a:r>
            <a:br>
              <a:rPr lang="ru-RU" sz="5400" dirty="0" smtClean="0"/>
            </a:br>
            <a:r>
              <a:rPr lang="ru-RU" sz="5400" dirty="0" smtClean="0"/>
              <a:t>Классная работа.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Копия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2688" y="0"/>
            <a:ext cx="9246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5984" y="1214422"/>
            <a:ext cx="4929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DF0FB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Синтаксический разбор</a:t>
            </a:r>
          </a:p>
          <a:p>
            <a:r>
              <a:rPr lang="ru-RU" sz="2800" b="1" i="1" dirty="0" smtClean="0">
                <a:solidFill>
                  <a:srgbClr val="DF0FB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Морфологический разбор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857364"/>
            <a:ext cx="45720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dirty="0" smtClean="0"/>
              <a:t> </a:t>
            </a:r>
            <a:r>
              <a:rPr lang="en-US" dirty="0" smtClean="0"/>
              <a:t>                               </a:t>
            </a:r>
            <a:endParaRPr lang="ru-RU" dirty="0" smtClean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 </a:t>
            </a:r>
            <a:r>
              <a:rPr lang="ru-RU" dirty="0" smtClean="0"/>
              <a:t>                             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Начальная форма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Часть речи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Род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Склонение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Число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Падеж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Член предложения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Копия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85828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08" y="1285860"/>
            <a:ext cx="53578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66"/>
                </a:solidFill>
              </a:rPr>
              <a:t> </a:t>
            </a:r>
            <a:r>
              <a:rPr lang="ru-RU" sz="2000" b="1" i="1" dirty="0" smtClean="0">
                <a:solidFill>
                  <a:schemeClr val="bg2"/>
                </a:solidFill>
              </a:rPr>
              <a:t>Мир освещается солнцем</a:t>
            </a:r>
            <a:r>
              <a:rPr lang="ru-RU" sz="2000" b="1" i="1" baseline="30000" dirty="0" smtClean="0">
                <a:solidFill>
                  <a:schemeClr val="bg2"/>
                </a:solidFill>
              </a:rPr>
              <a:t>3</a:t>
            </a:r>
            <a:r>
              <a:rPr lang="ru-RU" sz="2000" b="1" i="1" dirty="0" smtClean="0">
                <a:solidFill>
                  <a:schemeClr val="bg2"/>
                </a:solidFill>
              </a:rPr>
              <a:t>, </a:t>
            </a:r>
            <a:br>
              <a:rPr lang="ru-RU" sz="2000" b="1" i="1" dirty="0" smtClean="0">
                <a:solidFill>
                  <a:schemeClr val="bg2"/>
                </a:solidFill>
              </a:rPr>
            </a:br>
            <a:r>
              <a:rPr lang="en-US" sz="2000" b="1" i="1" dirty="0" smtClean="0">
                <a:solidFill>
                  <a:schemeClr val="bg2"/>
                </a:solidFill>
              </a:rPr>
              <a:t>      </a:t>
            </a:r>
            <a:r>
              <a:rPr lang="ru-RU" sz="2000" b="1" i="1" dirty="0" smtClean="0">
                <a:solidFill>
                  <a:schemeClr val="bg2"/>
                </a:solidFill>
              </a:rPr>
              <a:t>а человек  освещается знанием.</a:t>
            </a:r>
            <a:endParaRPr lang="en-US" sz="2000" b="1" i="1" dirty="0" smtClean="0">
              <a:solidFill>
                <a:schemeClr val="bg2"/>
              </a:solidFill>
            </a:endParaRPr>
          </a:p>
          <a:p>
            <a:endParaRPr lang="en-US" sz="2000" b="1" i="1" dirty="0" smtClean="0">
              <a:solidFill>
                <a:schemeClr val="bg2"/>
              </a:solidFill>
            </a:endParaRPr>
          </a:p>
          <a:p>
            <a:r>
              <a:rPr lang="en-US" sz="2000" b="1" i="1" dirty="0" smtClean="0">
                <a:solidFill>
                  <a:schemeClr val="bg2"/>
                </a:solidFill>
              </a:rPr>
              <a:t>       </a:t>
            </a:r>
            <a:r>
              <a:rPr lang="ru-RU" sz="2000" b="1" i="1" dirty="0" smtClean="0">
                <a:solidFill>
                  <a:schemeClr val="bg2"/>
                </a:solidFill>
              </a:rPr>
              <a:t>Солнцем – чем?, н.ф. солнце, </a:t>
            </a:r>
            <a:endParaRPr lang="en-US" sz="2000" b="1" i="1" dirty="0" smtClean="0">
              <a:solidFill>
                <a:schemeClr val="bg2"/>
              </a:solidFill>
            </a:endParaRPr>
          </a:p>
          <a:p>
            <a:r>
              <a:rPr lang="en-US" sz="2000" b="1" i="1" dirty="0" smtClean="0">
                <a:solidFill>
                  <a:schemeClr val="bg2"/>
                </a:solidFill>
              </a:rPr>
              <a:t>      </a:t>
            </a:r>
            <a:r>
              <a:rPr lang="ru-RU" sz="2000" b="1" i="1" dirty="0" smtClean="0">
                <a:solidFill>
                  <a:schemeClr val="bg2"/>
                </a:solidFill>
              </a:rPr>
              <a:t> имя существительное, средний род, </a:t>
            </a:r>
          </a:p>
          <a:p>
            <a:r>
              <a:rPr lang="en-US" sz="2000" b="1" i="1" dirty="0" smtClean="0">
                <a:solidFill>
                  <a:schemeClr val="bg2"/>
                </a:solidFill>
              </a:rPr>
              <a:t>       </a:t>
            </a:r>
            <a:r>
              <a:rPr lang="ru-RU" sz="2000" b="1" i="1" dirty="0" smtClean="0">
                <a:solidFill>
                  <a:schemeClr val="bg2"/>
                </a:solidFill>
              </a:rPr>
              <a:t>2 склонение, единственное число, </a:t>
            </a:r>
          </a:p>
          <a:p>
            <a:r>
              <a:rPr lang="ru-RU" sz="2000" b="1" i="1" dirty="0" smtClean="0">
                <a:solidFill>
                  <a:schemeClr val="bg2"/>
                </a:solidFill>
              </a:rPr>
              <a:t>      Творительный падеж,</a:t>
            </a:r>
          </a:p>
          <a:p>
            <a:r>
              <a:rPr lang="ru-RU" sz="2000" b="1" i="1" dirty="0" smtClean="0">
                <a:solidFill>
                  <a:schemeClr val="bg2"/>
                </a:solidFill>
              </a:rPr>
              <a:t>      второстепенный член предложения.</a:t>
            </a:r>
            <a:endParaRPr lang="ru-RU" sz="2000" b="1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Выписать разносклоняемые существительные;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Выписать существительные общего рода;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Выписать существительные несклоняемого рода.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 для проверки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Время, знамя, пламя;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Врач, инженер, учитель;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Пальто, кофе, мадам.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537089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1142984"/>
            <a:ext cx="7358114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4000" b="1" dirty="0" smtClean="0">
                <a:solidFill>
                  <a:srgbClr val="800000"/>
                </a:solidFill>
              </a:rPr>
              <a:t>Прочитайте слова, которые не выписали.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6000" b="1" u="sng" dirty="0" smtClean="0">
                <a:solidFill>
                  <a:srgbClr val="800000"/>
                </a:solidFill>
              </a:rPr>
              <a:t>Неправда; </a:t>
            </a:r>
            <a:r>
              <a:rPr lang="ru-RU" sz="6000" b="1" u="sng" dirty="0" err="1" smtClean="0">
                <a:solidFill>
                  <a:srgbClr val="800000"/>
                </a:solidFill>
              </a:rPr>
              <a:t>неряха</a:t>
            </a:r>
            <a:r>
              <a:rPr lang="ru-RU" sz="6000" b="1" u="sng" dirty="0" smtClean="0">
                <a:solidFill>
                  <a:srgbClr val="800000"/>
                </a:solidFill>
              </a:rPr>
              <a:t>; 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6000" b="1" u="sng" dirty="0" smtClean="0">
                <a:solidFill>
                  <a:srgbClr val="800000"/>
                </a:solidFill>
              </a:rPr>
              <a:t>не друг, а враг. 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endParaRPr lang="ru-RU" sz="4000" b="1" dirty="0" smtClean="0">
              <a:solidFill>
                <a:srgbClr val="800000"/>
              </a:solidFill>
            </a:endParaRP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4000" b="1" dirty="0" smtClean="0">
                <a:solidFill>
                  <a:srgbClr val="800000"/>
                </a:solidFill>
              </a:rPr>
              <a:t>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Сформулируйте тему урока.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5217" y="1772816"/>
            <a:ext cx="68066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«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НЕ</a:t>
            </a:r>
          </a:p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с существительными».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8517" y="357166"/>
            <a:ext cx="42931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Тема  урока :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551</Words>
  <Application>Microsoft Office PowerPoint</Application>
  <PresentationFormat>Экран (4:3)</PresentationFormat>
  <Paragraphs>134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ОРГМОМЕНТ</vt:lpstr>
      <vt:lpstr>      Двадцать второе декабря. Классная работа.</vt:lpstr>
      <vt:lpstr>Слайд 4</vt:lpstr>
      <vt:lpstr>Слайд 5</vt:lpstr>
      <vt:lpstr>Задание:  </vt:lpstr>
      <vt:lpstr>Слова для проверки</vt:lpstr>
      <vt:lpstr>Слайд 8</vt:lpstr>
      <vt:lpstr>Слайд 9</vt:lpstr>
      <vt:lpstr>Слайд 10</vt:lpstr>
      <vt:lpstr>    Физминутка.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Словарная работа.</vt:lpstr>
      <vt:lpstr>Выполнение теста  </vt:lpstr>
      <vt:lpstr>Слайд 20</vt:lpstr>
      <vt:lpstr>Слайд 21</vt:lpstr>
      <vt:lpstr>Слайд 22</vt:lpstr>
      <vt:lpstr>Ответы:  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asus</cp:lastModifiedBy>
  <cp:revision>73</cp:revision>
  <dcterms:created xsi:type="dcterms:W3CDTF">2010-12-05T06:42:10Z</dcterms:created>
  <dcterms:modified xsi:type="dcterms:W3CDTF">2017-12-21T23:05:40Z</dcterms:modified>
</cp:coreProperties>
</file>